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embedTrueTypeFonts="1" saveSubsetFonts="1">
  <p:sldMasterIdLst>
    <p:sldMasterId id="2147483727" r:id="rId4"/>
  </p:sldMasterIdLst>
  <p:notesMasterIdLst>
    <p:notesMasterId r:id="rId24"/>
  </p:notesMasterIdLst>
  <p:handoutMasterIdLst>
    <p:handoutMasterId r:id="rId25"/>
  </p:handoutMasterIdLst>
  <p:sldIdLst>
    <p:sldId id="368" r:id="rId5"/>
    <p:sldId id="369" r:id="rId6"/>
    <p:sldId id="355" r:id="rId7"/>
    <p:sldId id="349" r:id="rId8"/>
    <p:sldId id="376" r:id="rId9"/>
    <p:sldId id="350" r:id="rId10"/>
    <p:sldId id="379" r:id="rId11"/>
    <p:sldId id="374" r:id="rId12"/>
    <p:sldId id="373" r:id="rId13"/>
    <p:sldId id="375" r:id="rId14"/>
    <p:sldId id="357" r:id="rId15"/>
    <p:sldId id="372" r:id="rId16"/>
    <p:sldId id="377" r:id="rId17"/>
    <p:sldId id="378" r:id="rId18"/>
    <p:sldId id="380" r:id="rId19"/>
    <p:sldId id="381" r:id="rId20"/>
    <p:sldId id="382" r:id="rId21"/>
    <p:sldId id="352" r:id="rId22"/>
    <p:sldId id="353" r:id="rId23"/>
  </p:sldIdLst>
  <p:sldSz cx="9144000" cy="6858000" type="screen4x3"/>
  <p:notesSz cx="6858000" cy="9144000"/>
  <p:embeddedFontLst>
    <p:embeddedFont>
      <p:font typeface="Calibri" panose="020F0502020204030204" pitchFamily="34" charset="0"/>
      <p:regular r:id="rId26"/>
      <p:bold r:id="rId27"/>
      <p:italic r:id="rId28"/>
      <p:boldItalic r:id="rId29"/>
    </p:embeddedFont>
  </p:embeddedFont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37" userDrawn="1">
          <p15:clr>
            <a:srgbClr val="A4A3A4"/>
          </p15:clr>
        </p15:guide>
        <p15:guide id="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2CC"/>
    <a:srgbClr val="F4EBE6"/>
    <a:srgbClr val="D2AF9C"/>
    <a:srgbClr val="BC886A"/>
    <a:srgbClr val="A56039"/>
    <a:srgbClr val="8F3807"/>
    <a:srgbClr val="761302"/>
    <a:srgbClr val="EAF2ED"/>
    <a:srgbClr val="ACCBB9"/>
    <a:srgbClr val="82B19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49542" autoAdjust="0"/>
    <p:restoredTop sz="84762" autoAdjust="0"/>
  </p:normalViewPr>
  <p:slideViewPr>
    <p:cSldViewPr snapToGrid="0">
      <p:cViewPr varScale="1">
        <p:scale>
          <a:sx n="63" d="100"/>
          <a:sy n="63" d="100"/>
        </p:scale>
        <p:origin x="930" y="60"/>
      </p:cViewPr>
      <p:guideLst>
        <p:guide orient="horz" pos="2137"/>
        <p:guide pos="2880"/>
      </p:guideLst>
    </p:cSldViewPr>
  </p:slideViewPr>
  <p:outlineViewPr>
    <p:cViewPr>
      <p:scale>
        <a:sx n="33" d="100"/>
        <a:sy n="33" d="100"/>
      </p:scale>
      <p:origin x="0" y="0"/>
    </p:cViewPr>
  </p:outlineViewPr>
  <p:notesTextViewPr>
    <p:cViewPr>
      <p:scale>
        <a:sx n="1" d="1"/>
        <a:sy n="1" d="1"/>
      </p:scale>
      <p:origin x="0" y="0"/>
    </p:cViewPr>
  </p:notesTextViewPr>
  <p:sorterViewPr>
    <p:cViewPr varScale="1">
      <p:scale>
        <a:sx n="1" d="1"/>
        <a:sy n="1" d="1"/>
      </p:scale>
      <p:origin x="0" y="0"/>
    </p:cViewPr>
  </p:sorterViewPr>
  <p:notesViewPr>
    <p:cSldViewPr snapToGrid="0">
      <p:cViewPr>
        <p:scale>
          <a:sx n="140" d="100"/>
          <a:sy n="140" d="100"/>
        </p:scale>
        <p:origin x="2664" y="-1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font" Target="fonts/font1.fntdata"/><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font" Target="fonts/font4.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font" Target="fonts/font3.fntdata"/><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font" Target="fonts/font2.fntdata"/><Relationship Id="rId30"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1"/>
            <a:ext cx="2971800" cy="458788"/>
          </a:xfrm>
          <a:prstGeom prst="rect">
            <a:avLst/>
          </a:prstGeom>
        </p:spPr>
        <p:txBody>
          <a:bodyPr vert="horz" lIns="91440" tIns="45720" rIns="91440" bIns="45720" rtlCol="0"/>
          <a:lstStyle>
            <a:lvl1pPr algn="r">
              <a:defRPr sz="1200"/>
            </a:lvl1pPr>
          </a:lstStyle>
          <a:p>
            <a:fld id="{057E8843-A7C4-432A-9F08-16396B59A19A}" type="datetimeFigureOut">
              <a:rPr lang="en-US" smtClean="0"/>
              <a:t>5/5/2020</a:t>
            </a:fld>
            <a:endParaRPr lang="en-US" dirty="0"/>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A2C6CFA-711A-479C-88D9-264F221DCBD7}" type="slidenum">
              <a:rPr lang="en-US" smtClean="0"/>
              <a:t>‹#›</a:t>
            </a:fld>
            <a:endParaRPr lang="en-US" dirty="0"/>
          </a:p>
        </p:txBody>
      </p:sp>
    </p:spTree>
    <p:extLst>
      <p:ext uri="{BB962C8B-B14F-4D97-AF65-F5344CB8AC3E}">
        <p14:creationId xmlns:p14="http://schemas.microsoft.com/office/powerpoint/2010/main" val="21494284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1"/>
            <a:ext cx="2971800" cy="458788"/>
          </a:xfrm>
          <a:prstGeom prst="rect">
            <a:avLst/>
          </a:prstGeom>
        </p:spPr>
        <p:txBody>
          <a:bodyPr vert="horz" lIns="91440" tIns="45720" rIns="91440" bIns="45720" rtlCol="0"/>
          <a:lstStyle>
            <a:lvl1pPr algn="r">
              <a:defRPr sz="1200"/>
            </a:lvl1pPr>
          </a:lstStyle>
          <a:p>
            <a:fld id="{8F3CDB66-C0F6-45B6-BFF5-4575694EFB28}" type="datetimeFigureOut">
              <a:rPr lang="en-US" smtClean="0"/>
              <a:t>5/5/2020</a:t>
            </a:fld>
            <a:endParaRPr lang="en-US" dirty="0"/>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49"/>
            <a:ext cx="5486400" cy="3600451"/>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07DFC79-30DA-484F-85C8-36E3971802A1}" type="slidenum">
              <a:rPr lang="en-US" smtClean="0"/>
              <a:t>‹#›</a:t>
            </a:fld>
            <a:endParaRPr lang="en-US" dirty="0"/>
          </a:p>
        </p:txBody>
      </p:sp>
    </p:spTree>
    <p:extLst>
      <p:ext uri="{BB962C8B-B14F-4D97-AF65-F5344CB8AC3E}">
        <p14:creationId xmlns:p14="http://schemas.microsoft.com/office/powerpoint/2010/main" val="20980817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This is the user guide for the Covid-19 Health Workforce Estimator, available as a Microsoft Excel spreadsheet.</a:t>
            </a:r>
          </a:p>
        </p:txBody>
      </p:sp>
      <p:sp>
        <p:nvSpPr>
          <p:cNvPr id="4" name="Slide Number Placeholder 3"/>
          <p:cNvSpPr>
            <a:spLocks noGrp="1"/>
          </p:cNvSpPr>
          <p:nvPr>
            <p:ph type="sldNum" sz="quarter" idx="10"/>
          </p:nvPr>
        </p:nvSpPr>
        <p:spPr/>
        <p:txBody>
          <a:bodyPr/>
          <a:lstStyle/>
          <a:p>
            <a:fld id="{907DFC79-30DA-484F-85C8-36E3971802A1}" type="slidenum">
              <a:rPr lang="en-US" smtClean="0"/>
              <a:t>1</a:t>
            </a:fld>
            <a:endParaRPr lang="en-US" dirty="0"/>
          </a:p>
        </p:txBody>
      </p:sp>
    </p:spTree>
    <p:extLst>
      <p:ext uri="{BB962C8B-B14F-4D97-AF65-F5344CB8AC3E}">
        <p14:creationId xmlns:p14="http://schemas.microsoft.com/office/powerpoint/2010/main" val="10148990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spcBef>
                <a:spcPts val="600"/>
              </a:spcBef>
              <a:spcAft>
                <a:spcPts val="600"/>
              </a:spcAft>
            </a:pPr>
            <a:r>
              <a:rPr lang="en-GB" dirty="0">
                <a:cs typeface="Calibri" panose="020F0502020204030204" pitchFamily="34" charset="0"/>
              </a:rPr>
              <a:t>You can input epidemiological data from another model to show how the surge in Covid-19 cases might impact the workforce, and what changes need to be made to meet the surge.</a:t>
            </a:r>
          </a:p>
          <a:p>
            <a:pPr>
              <a:spcBef>
                <a:spcPts val="600"/>
              </a:spcBef>
              <a:spcAft>
                <a:spcPts val="600"/>
              </a:spcAft>
            </a:pPr>
            <a:r>
              <a:rPr lang="en-GB" dirty="0">
                <a:cs typeface="Calibri" panose="020F0502020204030204" pitchFamily="34" charset="0"/>
              </a:rPr>
              <a:t>This is done by simply copying and pasting data between the tools. You simply select and copy all the data in the </a:t>
            </a:r>
            <a:r>
              <a:rPr lang="en-GB" b="1" dirty="0">
                <a:cs typeface="Calibri" panose="020F0502020204030204" pitchFamily="34" charset="0"/>
              </a:rPr>
              <a:t>Adappt</a:t>
            </a:r>
            <a:r>
              <a:rPr lang="en-GB" dirty="0">
                <a:cs typeface="Calibri" panose="020F0502020204030204" pitchFamily="34" charset="0"/>
              </a:rPr>
              <a:t> Export worksheet, and paste to the </a:t>
            </a:r>
            <a:r>
              <a:rPr lang="en-GB" b="1" dirty="0">
                <a:cs typeface="Calibri" panose="020F0502020204030204" pitchFamily="34" charset="0"/>
              </a:rPr>
              <a:t>HWFE </a:t>
            </a:r>
            <a:r>
              <a:rPr lang="en-GB" dirty="0">
                <a:cs typeface="Calibri" panose="020F0502020204030204" pitchFamily="34" charset="0"/>
              </a:rPr>
              <a:t>Import worksheet. The copied data </a:t>
            </a:r>
            <a:r>
              <a:rPr lang="en-GB" dirty="0">
                <a:highlight>
                  <a:srgbClr val="FFFF00"/>
                </a:highlight>
                <a:cs typeface="Calibri" panose="020F0502020204030204" pitchFamily="34" charset="0"/>
              </a:rPr>
              <a:t>must</a:t>
            </a:r>
            <a:r>
              <a:rPr lang="en-GB" dirty="0">
                <a:cs typeface="Calibri" panose="020F0502020204030204" pitchFamily="34" charset="0"/>
              </a:rPr>
              <a:t> not be altered in any way.</a:t>
            </a:r>
            <a:endParaRPr lang="en-GB" b="1" dirty="0">
              <a:cs typeface="Calibri" panose="020F0502020204030204" pitchFamily="34" charset="0"/>
            </a:endParaRPr>
          </a:p>
        </p:txBody>
      </p:sp>
      <p:sp>
        <p:nvSpPr>
          <p:cNvPr id="4" name="Slide Number Placeholder 3"/>
          <p:cNvSpPr>
            <a:spLocks noGrp="1"/>
          </p:cNvSpPr>
          <p:nvPr>
            <p:ph type="sldNum" sz="quarter" idx="5"/>
          </p:nvPr>
        </p:nvSpPr>
        <p:spPr/>
        <p:txBody>
          <a:bodyPr/>
          <a:lstStyle/>
          <a:p>
            <a:fld id="{512B3EA2-B186-4FE4-8D00-258498A8F2A7}" type="slidenum">
              <a:rPr lang="en-US" smtClean="0"/>
              <a:t>10</a:t>
            </a:fld>
            <a:endParaRPr lang="en-US" dirty="0"/>
          </a:p>
        </p:txBody>
      </p:sp>
    </p:spTree>
    <p:extLst>
      <p:ext uri="{BB962C8B-B14F-4D97-AF65-F5344CB8AC3E}">
        <p14:creationId xmlns:p14="http://schemas.microsoft.com/office/powerpoint/2010/main" val="24777659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28600" indent="-228600">
              <a:spcBef>
                <a:spcPts val="600"/>
              </a:spcBef>
              <a:spcAft>
                <a:spcPts val="600"/>
              </a:spcAft>
              <a:buAutoNum type="arabicPeriod"/>
            </a:pPr>
            <a:r>
              <a:rPr lang="en-GB" dirty="0"/>
              <a:t>Go to the </a:t>
            </a:r>
            <a:r>
              <a:rPr lang="en-GB" b="1" dirty="0"/>
              <a:t>Desired Staff </a:t>
            </a:r>
            <a:r>
              <a:rPr lang="en-GB" dirty="0"/>
              <a:t>worksheet.</a:t>
            </a:r>
          </a:p>
          <a:p>
            <a:pPr marL="228600" indent="-228600">
              <a:spcBef>
                <a:spcPts val="600"/>
              </a:spcBef>
              <a:spcAft>
                <a:spcPts val="600"/>
              </a:spcAft>
              <a:buAutoNum type="arabicPeriod"/>
            </a:pPr>
            <a:r>
              <a:rPr lang="en-GB" dirty="0"/>
              <a:t>There are two ways that this can be used:</a:t>
            </a:r>
          </a:p>
          <a:p>
            <a:pPr marL="685800" lvl="1" indent="-228600">
              <a:spcBef>
                <a:spcPts val="600"/>
              </a:spcBef>
              <a:spcAft>
                <a:spcPts val="600"/>
              </a:spcAft>
              <a:buFont typeface="+mj-lt"/>
              <a:buAutoNum type="alphaLcPeriod"/>
            </a:pPr>
            <a:r>
              <a:rPr lang="en-GB" dirty="0"/>
              <a:t>Input </a:t>
            </a:r>
            <a:r>
              <a:rPr lang="en-GB" dirty="0">
                <a:highlight>
                  <a:srgbClr val="FFFF00"/>
                </a:highlight>
              </a:rPr>
              <a:t>the</a:t>
            </a:r>
            <a:r>
              <a:rPr lang="en-GB" dirty="0"/>
              <a:t> </a:t>
            </a:r>
            <a:r>
              <a:rPr lang="en-GB" dirty="0">
                <a:highlight>
                  <a:srgbClr val="FFFF00"/>
                </a:highlight>
              </a:rPr>
              <a:t>required</a:t>
            </a:r>
            <a:r>
              <a:rPr lang="en-GB" dirty="0"/>
              <a:t> number of Covid-19 patients </a:t>
            </a:r>
            <a:r>
              <a:rPr lang="en-GB" dirty="0">
                <a:highlight>
                  <a:srgbClr val="FFFF00"/>
                </a:highlight>
              </a:rPr>
              <a:t>or cases</a:t>
            </a:r>
            <a:r>
              <a:rPr lang="en-GB" dirty="0"/>
              <a:t>, by level of severity, to get the workforce composition and numbers required</a:t>
            </a:r>
          </a:p>
          <a:p>
            <a:pPr marL="685800" lvl="1" indent="-228600">
              <a:spcBef>
                <a:spcPts val="600"/>
              </a:spcBef>
              <a:spcAft>
                <a:spcPts val="600"/>
              </a:spcAft>
              <a:buFont typeface="+mj-lt"/>
              <a:buAutoNum type="alphaLcPeriod"/>
            </a:pPr>
            <a:r>
              <a:rPr lang="en-GB" dirty="0"/>
              <a:t>If data has been imported from the </a:t>
            </a:r>
            <a:r>
              <a:rPr lang="en-GB" b="1" dirty="0"/>
              <a:t>Adappt</a:t>
            </a:r>
            <a:r>
              <a:rPr lang="en-GB" dirty="0"/>
              <a:t> tool, select a future data to get the estimated number of cases and workforce required</a:t>
            </a:r>
          </a:p>
          <a:p>
            <a:pPr marL="228600" indent="-228600">
              <a:spcBef>
                <a:spcPts val="600"/>
              </a:spcBef>
              <a:spcAft>
                <a:spcPts val="600"/>
              </a:spcAft>
              <a:buFont typeface="+mj-lt"/>
              <a:buAutoNum type="arabicPeriod"/>
            </a:pPr>
            <a:r>
              <a:rPr lang="en-GB" dirty="0"/>
              <a:t>This worksheet simply provides a workforce estimator. It is not linked to the actual number of staff or where they are.</a:t>
            </a:r>
          </a:p>
          <a:p>
            <a:pPr>
              <a:spcBef>
                <a:spcPts val="600"/>
              </a:spcBef>
              <a:spcAft>
                <a:spcPts val="600"/>
              </a:spcAft>
            </a:pPr>
            <a:r>
              <a:rPr lang="en-GB" dirty="0"/>
              <a:t> </a:t>
            </a:r>
          </a:p>
          <a:p>
            <a:pPr>
              <a:spcBef>
                <a:spcPts val="600"/>
              </a:spcBef>
              <a:spcAft>
                <a:spcPts val="600"/>
              </a:spcAft>
            </a:pPr>
            <a:endParaRPr lang="en-US" dirty="0"/>
          </a:p>
        </p:txBody>
      </p:sp>
      <p:sp>
        <p:nvSpPr>
          <p:cNvPr id="4" name="Slide Number Placeholder 3"/>
          <p:cNvSpPr>
            <a:spLocks noGrp="1"/>
          </p:cNvSpPr>
          <p:nvPr>
            <p:ph type="sldNum" sz="quarter" idx="5"/>
          </p:nvPr>
        </p:nvSpPr>
        <p:spPr/>
        <p:txBody>
          <a:bodyPr/>
          <a:lstStyle/>
          <a:p>
            <a:fld id="{512B3EA2-B186-4FE4-8D00-258498A8F2A7}" type="slidenum">
              <a:rPr lang="en-US" smtClean="0"/>
              <a:t>11</a:t>
            </a:fld>
            <a:endParaRPr lang="en-US" dirty="0"/>
          </a:p>
        </p:txBody>
      </p:sp>
    </p:spTree>
    <p:extLst>
      <p:ext uri="{BB962C8B-B14F-4D97-AF65-F5344CB8AC3E}">
        <p14:creationId xmlns:p14="http://schemas.microsoft.com/office/powerpoint/2010/main" val="15170530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62075" y="1143000"/>
            <a:ext cx="4114800" cy="3086100"/>
          </a:xfrm>
        </p:spPr>
      </p:sp>
      <p:sp>
        <p:nvSpPr>
          <p:cNvPr id="3" name="Notes Placeholder 2"/>
          <p:cNvSpPr>
            <a:spLocks noGrp="1"/>
          </p:cNvSpPr>
          <p:nvPr>
            <p:ph type="body" idx="1"/>
          </p:nvPr>
        </p:nvSpPr>
        <p:spPr>
          <a:xfrm>
            <a:off x="685800" y="4400549"/>
            <a:ext cx="5486400" cy="4284664"/>
          </a:xfrm>
        </p:spPr>
        <p:txBody>
          <a:bodyPr/>
          <a:lstStyle/>
          <a:p>
            <a:pPr marL="228600" lvl="0" indent="-228600">
              <a:spcAft>
                <a:spcPts val="600"/>
              </a:spcAft>
              <a:buAutoNum type="arabicPeriod"/>
            </a:pPr>
            <a:r>
              <a:rPr lang="en-GB" dirty="0">
                <a:highlight>
                  <a:srgbClr val="FFFF00"/>
                </a:highlight>
              </a:rPr>
              <a:t>Go to the </a:t>
            </a:r>
            <a:r>
              <a:rPr lang="en-GB" b="1" dirty="0">
                <a:highlight>
                  <a:srgbClr val="FFFF00"/>
                </a:highlight>
              </a:rPr>
              <a:t>Policy options </a:t>
            </a:r>
            <a:r>
              <a:rPr lang="en-GB" dirty="0">
                <a:highlight>
                  <a:srgbClr val="FFFF00"/>
                </a:highlight>
              </a:rPr>
              <a:t>worksheet.</a:t>
            </a:r>
          </a:p>
          <a:p>
            <a:pPr marL="228600" lvl="0" indent="-228600">
              <a:spcAft>
                <a:spcPts val="600"/>
              </a:spcAft>
              <a:buAutoNum type="arabicPeriod"/>
            </a:pPr>
            <a:r>
              <a:rPr lang="en-GB" dirty="0">
                <a:highlight>
                  <a:srgbClr val="FFFF00"/>
                </a:highlight>
              </a:rPr>
              <a:t>There are three ways that this can be used:</a:t>
            </a:r>
          </a:p>
          <a:p>
            <a:pPr marL="685800" lvl="1" indent="-228600">
              <a:spcAft>
                <a:spcPts val="600"/>
              </a:spcAft>
              <a:buFont typeface="+mj-lt"/>
              <a:buAutoNum type="alphaLcPeriod"/>
            </a:pPr>
            <a:r>
              <a:rPr lang="en-GB" dirty="0">
                <a:highlight>
                  <a:srgbClr val="FFFF00"/>
                </a:highlight>
              </a:rPr>
              <a:t>Select </a:t>
            </a:r>
            <a:r>
              <a:rPr lang="en-GB" b="1" dirty="0">
                <a:highlight>
                  <a:srgbClr val="FFFF00"/>
                </a:highlight>
              </a:rPr>
              <a:t>Current capacity</a:t>
            </a:r>
            <a:r>
              <a:rPr lang="en-GB" dirty="0">
                <a:highlight>
                  <a:srgbClr val="FFFF00"/>
                </a:highlight>
              </a:rPr>
              <a:t> to see the capacity of each facility/unit for treating Covid-19 cases. The capacity will be limited by one or more staff groups, whose numbers would need to be increased to treat more patients. The actual numbers are shown on the right. </a:t>
            </a:r>
          </a:p>
          <a:p>
            <a:pPr marL="685800" lvl="1" indent="-228600">
              <a:spcAft>
                <a:spcPts val="600"/>
              </a:spcAft>
              <a:buFont typeface="+mj-lt"/>
              <a:buAutoNum type="alphaLcPeriod"/>
            </a:pPr>
            <a:r>
              <a:rPr lang="en-GB" dirty="0">
                <a:highlight>
                  <a:srgbClr val="FFFF00"/>
                </a:highlight>
              </a:rPr>
              <a:t>Select </a:t>
            </a:r>
            <a:r>
              <a:rPr lang="en-GB" b="1" dirty="0">
                <a:highlight>
                  <a:srgbClr val="FFFF00"/>
                </a:highlight>
              </a:rPr>
              <a:t>Current beds</a:t>
            </a:r>
            <a:r>
              <a:rPr lang="en-GB" dirty="0">
                <a:highlight>
                  <a:srgbClr val="FFFF00"/>
                </a:highlight>
              </a:rPr>
              <a:t> to see what workforce changes are needed to deliver the maximum bed capacity, i.e. all beds with COVID-19 patients. </a:t>
            </a:r>
          </a:p>
          <a:p>
            <a:pPr marL="685800" lvl="1" indent="-228600">
              <a:spcAft>
                <a:spcPts val="600"/>
              </a:spcAft>
              <a:buFont typeface="+mj-lt"/>
              <a:buAutoNum type="alphaLcPeriod"/>
            </a:pPr>
            <a:r>
              <a:rPr lang="en-GB" dirty="0">
                <a:highlight>
                  <a:srgbClr val="FFFF00"/>
                </a:highlight>
              </a:rPr>
              <a:t>Select </a:t>
            </a:r>
            <a:r>
              <a:rPr lang="en-GB" b="1" dirty="0">
                <a:highlight>
                  <a:srgbClr val="FFFF00"/>
                </a:highlight>
              </a:rPr>
              <a:t>Future cases</a:t>
            </a:r>
            <a:r>
              <a:rPr lang="en-GB" dirty="0">
                <a:highlight>
                  <a:srgbClr val="FFFF00"/>
                </a:highlight>
              </a:rPr>
              <a:t> to see the workforce required to meet a required number of cases, as defined in the </a:t>
            </a:r>
            <a:r>
              <a:rPr lang="en-GB" b="1" dirty="0">
                <a:highlight>
                  <a:srgbClr val="FFFF00"/>
                </a:highlight>
              </a:rPr>
              <a:t>Future cases </a:t>
            </a:r>
            <a:r>
              <a:rPr lang="en-GB" dirty="0">
                <a:highlight>
                  <a:srgbClr val="FFFF00"/>
                </a:highlight>
              </a:rPr>
              <a:t>column. If the number of new cases is set to zero, then the table simply shows current workforce numbers.</a:t>
            </a:r>
          </a:p>
          <a:p>
            <a:pPr marL="228600" indent="-228600">
              <a:spcAft>
                <a:spcPts val="600"/>
              </a:spcAft>
              <a:buFont typeface="+mj-lt"/>
              <a:buAutoNum type="arabicPeriod"/>
            </a:pPr>
            <a:r>
              <a:rPr lang="en-GB" dirty="0">
                <a:highlight>
                  <a:srgbClr val="FFFF00"/>
                </a:highlight>
              </a:rPr>
              <a:t>The workforce table shows red for under-supply and green for over-supply.</a:t>
            </a:r>
          </a:p>
          <a:p>
            <a:pPr marL="228600" indent="-228600">
              <a:spcAft>
                <a:spcPts val="600"/>
              </a:spcAft>
              <a:buFont typeface="+mj-lt"/>
              <a:buAutoNum type="arabicPeriod"/>
            </a:pPr>
            <a:r>
              <a:rPr lang="en-GB" dirty="0">
                <a:highlight>
                  <a:srgbClr val="FFFF00"/>
                </a:highlight>
              </a:rPr>
              <a:t>The  demand-supply gap assumes no workforce substitutions. If these need to be investigated then the </a:t>
            </a:r>
            <a:r>
              <a:rPr lang="en-GB" b="1" dirty="0">
                <a:highlight>
                  <a:srgbClr val="FFFF00"/>
                </a:highlight>
              </a:rPr>
              <a:t>Skill mix </a:t>
            </a:r>
            <a:r>
              <a:rPr lang="en-GB" dirty="0">
                <a:highlight>
                  <a:srgbClr val="FFFF00"/>
                </a:highlight>
              </a:rPr>
              <a:t>worksheet provides a means to model horizontal and vertical substitution.</a:t>
            </a:r>
          </a:p>
        </p:txBody>
      </p:sp>
      <p:sp>
        <p:nvSpPr>
          <p:cNvPr id="4" name="Slide Number Placeholder 3"/>
          <p:cNvSpPr>
            <a:spLocks noGrp="1"/>
          </p:cNvSpPr>
          <p:nvPr>
            <p:ph type="sldNum" sz="quarter" idx="5"/>
          </p:nvPr>
        </p:nvSpPr>
        <p:spPr/>
        <p:txBody>
          <a:bodyPr/>
          <a:lstStyle/>
          <a:p>
            <a:fld id="{512B3EA2-B186-4FE4-8D00-258498A8F2A7}" type="slidenum">
              <a:rPr lang="en-US" smtClean="0"/>
              <a:t>12</a:t>
            </a:fld>
            <a:endParaRPr lang="en-US" dirty="0"/>
          </a:p>
        </p:txBody>
      </p:sp>
    </p:spTree>
    <p:extLst>
      <p:ext uri="{BB962C8B-B14F-4D97-AF65-F5344CB8AC3E}">
        <p14:creationId xmlns:p14="http://schemas.microsoft.com/office/powerpoint/2010/main" val="37535419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28600" lvl="0" indent="-228600">
              <a:spcBef>
                <a:spcPts val="600"/>
              </a:spcBef>
              <a:spcAft>
                <a:spcPts val="600"/>
              </a:spcAft>
              <a:buAutoNum type="arabicPeriod"/>
            </a:pPr>
            <a:r>
              <a:rPr lang="en-GB" dirty="0"/>
              <a:t>Go to the</a:t>
            </a:r>
            <a:r>
              <a:rPr lang="en-GB" dirty="0">
                <a:highlight>
                  <a:srgbClr val="FFFF00"/>
                </a:highlight>
              </a:rPr>
              <a:t> </a:t>
            </a:r>
            <a:r>
              <a:rPr lang="en-GB" b="1" dirty="0">
                <a:highlight>
                  <a:srgbClr val="FFFF00"/>
                </a:highlight>
              </a:rPr>
              <a:t>Comparisons </a:t>
            </a:r>
            <a:r>
              <a:rPr lang="en-GB" dirty="0"/>
              <a:t>worksheet.</a:t>
            </a:r>
          </a:p>
          <a:p>
            <a:pPr marL="228600" lvl="0" indent="-228600">
              <a:spcBef>
                <a:spcPts val="600"/>
              </a:spcBef>
              <a:spcAft>
                <a:spcPts val="600"/>
              </a:spcAft>
              <a:buAutoNum type="arabicPeriod"/>
            </a:pPr>
            <a:r>
              <a:rPr lang="en-GB" dirty="0"/>
              <a:t>This is a way to compare the impact of the surge on different workforce groups. It show the cases over time, for </a:t>
            </a:r>
            <a:r>
              <a:rPr lang="en-GB" dirty="0">
                <a:highlight>
                  <a:srgbClr val="FFFF00"/>
                </a:highlight>
              </a:rPr>
              <a:t>each</a:t>
            </a:r>
            <a:r>
              <a:rPr lang="en-GB" dirty="0"/>
              <a:t> selected workforce, and the current maximum capacity as shown by the horizontal red line. It may be helpful in thinking about when the surge is expected, and responses such as skills mix and task sharing.</a:t>
            </a:r>
          </a:p>
          <a:p>
            <a:pPr marL="228600" lvl="0" indent="-228600">
              <a:spcBef>
                <a:spcPts val="600"/>
              </a:spcBef>
              <a:spcAft>
                <a:spcPts val="600"/>
              </a:spcAft>
              <a:buAutoNum type="arabicPeriod"/>
            </a:pPr>
            <a:r>
              <a:rPr lang="en-GB" dirty="0"/>
              <a:t>You can compare up to three workforce groups.</a:t>
            </a:r>
          </a:p>
          <a:p>
            <a:pPr marL="228600" lvl="0" indent="-228600">
              <a:spcBef>
                <a:spcPts val="600"/>
              </a:spcBef>
              <a:spcAft>
                <a:spcPts val="600"/>
              </a:spcAft>
              <a:buAutoNum type="arabicPeriod"/>
            </a:pPr>
            <a:r>
              <a:rPr lang="en-GB" dirty="0"/>
              <a:t>This worksheet does not consider workforce facilities/units, only the current numbers and epidemiological data. </a:t>
            </a:r>
          </a:p>
          <a:p>
            <a:pPr lvl="0">
              <a:spcBef>
                <a:spcPts val="600"/>
              </a:spcBef>
              <a:spcAft>
                <a:spcPts val="600"/>
              </a:spcAft>
            </a:pPr>
            <a:endParaRPr lang="en-GB" dirty="0"/>
          </a:p>
          <a:p>
            <a:pPr>
              <a:spcBef>
                <a:spcPts val="600"/>
              </a:spcBef>
              <a:spcAft>
                <a:spcPts val="600"/>
              </a:spcAft>
            </a:pPr>
            <a:endParaRPr lang="en-US" dirty="0"/>
          </a:p>
        </p:txBody>
      </p:sp>
      <p:sp>
        <p:nvSpPr>
          <p:cNvPr id="4" name="Slide Number Placeholder 3"/>
          <p:cNvSpPr>
            <a:spLocks noGrp="1"/>
          </p:cNvSpPr>
          <p:nvPr>
            <p:ph type="sldNum" sz="quarter" idx="5"/>
          </p:nvPr>
        </p:nvSpPr>
        <p:spPr/>
        <p:txBody>
          <a:bodyPr/>
          <a:lstStyle/>
          <a:p>
            <a:fld id="{512B3EA2-B186-4FE4-8D00-258498A8F2A7}" type="slidenum">
              <a:rPr lang="en-US" smtClean="0"/>
              <a:t>13</a:t>
            </a:fld>
            <a:endParaRPr lang="en-US" dirty="0"/>
          </a:p>
        </p:txBody>
      </p:sp>
    </p:spTree>
    <p:extLst>
      <p:ext uri="{BB962C8B-B14F-4D97-AF65-F5344CB8AC3E}">
        <p14:creationId xmlns:p14="http://schemas.microsoft.com/office/powerpoint/2010/main" val="27465345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28600" indent="-228600">
              <a:spcAft>
                <a:spcPts val="600"/>
              </a:spcAft>
              <a:buAutoNum type="arabicPeriod"/>
            </a:pPr>
            <a:r>
              <a:rPr lang="en-US" dirty="0">
                <a:latin typeface="Calibri" panose="020F0502020204030204" pitchFamily="34" charset="0"/>
                <a:cs typeface="Calibri" panose="020F0502020204030204" pitchFamily="34" charset="0"/>
              </a:rPr>
              <a:t>Go to the </a:t>
            </a:r>
            <a:r>
              <a:rPr lang="en-US" b="1" dirty="0">
                <a:highlight>
                  <a:srgbClr val="FFFF00"/>
                </a:highlight>
                <a:latin typeface="Calibri" panose="020F0502020204030204" pitchFamily="34" charset="0"/>
                <a:cs typeface="Calibri" panose="020F0502020204030204" pitchFamily="34" charset="0"/>
              </a:rPr>
              <a:t>Surge</a:t>
            </a:r>
            <a:r>
              <a:rPr lang="en-US" dirty="0">
                <a:latin typeface="Calibri" panose="020F0502020204030204" pitchFamily="34" charset="0"/>
                <a:cs typeface="Calibri" panose="020F0502020204030204" pitchFamily="34" charset="0"/>
              </a:rPr>
              <a:t> worksheet</a:t>
            </a:r>
          </a:p>
          <a:p>
            <a:pPr marL="228600" indent="-228600">
              <a:spcAft>
                <a:spcPts val="600"/>
              </a:spcAft>
              <a:buAutoNum type="arabicPeriod"/>
            </a:pPr>
            <a:r>
              <a:rPr lang="en-US" dirty="0">
                <a:latin typeface="Calibri" panose="020F0502020204030204" pitchFamily="34" charset="0"/>
                <a:cs typeface="Calibri" panose="020F0502020204030204" pitchFamily="34" charset="0"/>
              </a:rPr>
              <a:t>This presents the gap between current workforce numbers and the peak surge.</a:t>
            </a:r>
          </a:p>
          <a:p>
            <a:pPr marL="228600" indent="-228600">
              <a:spcAft>
                <a:spcPts val="600"/>
              </a:spcAft>
              <a:buAutoNum type="arabicPeriod"/>
            </a:pPr>
            <a:r>
              <a:rPr lang="en-US" dirty="0">
                <a:latin typeface="Calibri" panose="020F0502020204030204" pitchFamily="34" charset="0"/>
                <a:cs typeface="Calibri" panose="020F0502020204030204" pitchFamily="34" charset="0"/>
              </a:rPr>
              <a:t>The workforces are displayed in groups for clarity:</a:t>
            </a:r>
          </a:p>
          <a:p>
            <a:pPr marL="628650" lvl="1" indent="-171450">
              <a:spcAft>
                <a:spcPts val="600"/>
              </a:spcAft>
              <a:buFont typeface="Wingdings" pitchFamily="2" charset="2"/>
              <a:buChar char="§"/>
            </a:pPr>
            <a:r>
              <a:rPr lang="en-US" b="1" dirty="0">
                <a:latin typeface="Calibri" panose="020F0502020204030204" pitchFamily="34" charset="0"/>
                <a:cs typeface="Calibri" panose="020F0502020204030204" pitchFamily="34" charset="0"/>
              </a:rPr>
              <a:t>Medical practitioners</a:t>
            </a:r>
            <a:r>
              <a:rPr lang="en-US" dirty="0">
                <a:latin typeface="Calibri" panose="020F0502020204030204" pitchFamily="34" charset="0"/>
                <a:cs typeface="Calibri" panose="020F0502020204030204" pitchFamily="34" charset="0"/>
              </a:rPr>
              <a:t> – General medical practitioner, Specialist medical practitioner (Critical care, Dialysis, ECMO, Radiology, Hospital medicine) </a:t>
            </a:r>
          </a:p>
          <a:p>
            <a:pPr marL="628650" lvl="1" indent="-171450">
              <a:spcAft>
                <a:spcPts val="600"/>
              </a:spcAft>
              <a:buFont typeface="Wingdings" pitchFamily="2" charset="2"/>
              <a:buChar char="§"/>
            </a:pPr>
            <a:r>
              <a:rPr lang="en-US" b="1" dirty="0">
                <a:latin typeface="Calibri" panose="020F0502020204030204" pitchFamily="34" charset="0"/>
                <a:cs typeface="Calibri" panose="020F0502020204030204" pitchFamily="34" charset="0"/>
              </a:rPr>
              <a:t>Nursing professionals </a:t>
            </a:r>
            <a:r>
              <a:rPr lang="en-US" dirty="0">
                <a:latin typeface="Calibri" panose="020F0502020204030204" pitchFamily="34" charset="0"/>
                <a:cs typeface="Calibri" panose="020F0502020204030204" pitchFamily="34" charset="0"/>
              </a:rPr>
              <a:t>– Outpatient, Ward, Critical care, ECMO, Dialysis</a:t>
            </a:r>
          </a:p>
          <a:p>
            <a:pPr marL="628650" lvl="1" indent="-171450">
              <a:spcAft>
                <a:spcPts val="600"/>
              </a:spcAft>
              <a:buFont typeface="Wingdings" pitchFamily="2" charset="2"/>
              <a:buChar char="§"/>
            </a:pPr>
            <a:r>
              <a:rPr lang="en-US" b="1" dirty="0">
                <a:latin typeface="Calibri" panose="020F0502020204030204" pitchFamily="34" charset="0"/>
                <a:cs typeface="Calibri" panose="020F0502020204030204" pitchFamily="34" charset="0"/>
              </a:rPr>
              <a:t>Other professionals </a:t>
            </a:r>
            <a:r>
              <a:rPr lang="en-US" dirty="0">
                <a:latin typeface="Calibri" panose="020F0502020204030204" pitchFamily="34" charset="0"/>
                <a:cs typeface="Calibri" panose="020F0502020204030204" pitchFamily="34" charset="0"/>
              </a:rPr>
              <a:t>– Respiratory therapist, Medical technician (Radiology), Pharmaceutical and Lab technician, Dietician and Nutritionist</a:t>
            </a:r>
          </a:p>
          <a:p>
            <a:pPr marL="628650" lvl="1" indent="-171450">
              <a:spcAft>
                <a:spcPts val="600"/>
              </a:spcAft>
              <a:buFont typeface="Wingdings" pitchFamily="2" charset="2"/>
              <a:buChar char="§"/>
            </a:pPr>
            <a:r>
              <a:rPr lang="en-US" b="1" dirty="0">
                <a:latin typeface="Calibri" panose="020F0502020204030204" pitchFamily="34" charset="0"/>
                <a:cs typeface="Calibri" panose="020F0502020204030204" pitchFamily="34" charset="0"/>
              </a:rPr>
              <a:t>Hospital and patient support</a:t>
            </a:r>
            <a:r>
              <a:rPr lang="en-US" dirty="0">
                <a:latin typeface="Calibri" panose="020F0502020204030204" pitchFamily="34" charset="0"/>
                <a:cs typeface="Calibri" panose="020F0502020204030204" pitchFamily="34" charset="0"/>
              </a:rPr>
              <a:t> – Cleaner/Helper, Medical secretaries, Social work &amp; counselling, Physio &amp; occupational therapy, Case Manager, Health/Medical assistant</a:t>
            </a:r>
          </a:p>
          <a:p>
            <a:pPr marL="228600" lvl="0" indent="-228600">
              <a:spcAft>
                <a:spcPts val="600"/>
              </a:spcAft>
              <a:buFont typeface="+mj-lt"/>
              <a:buAutoNum type="arabicPeriod"/>
            </a:pPr>
            <a:r>
              <a:rPr lang="en-US" dirty="0">
                <a:highlight>
                  <a:srgbClr val="FFFF00"/>
                </a:highlight>
                <a:latin typeface="Calibri" panose="020F0502020204030204" pitchFamily="34" charset="0"/>
                <a:cs typeface="Calibri" panose="020F0502020204030204" pitchFamily="34" charset="0"/>
              </a:rPr>
              <a:t>The percentage change required to meet the estimated surge is shown on the right.</a:t>
            </a:r>
          </a:p>
          <a:p>
            <a:pPr>
              <a:spcBef>
                <a:spcPts val="600"/>
              </a:spcBef>
              <a:spcAft>
                <a:spcPts val="600"/>
              </a:spcAft>
            </a:pPr>
            <a:endParaRPr lang="en-US" dirty="0"/>
          </a:p>
        </p:txBody>
      </p:sp>
      <p:sp>
        <p:nvSpPr>
          <p:cNvPr id="4" name="Slide Number Placeholder 3"/>
          <p:cNvSpPr>
            <a:spLocks noGrp="1"/>
          </p:cNvSpPr>
          <p:nvPr>
            <p:ph type="sldNum" sz="quarter" idx="5"/>
          </p:nvPr>
        </p:nvSpPr>
        <p:spPr/>
        <p:txBody>
          <a:bodyPr/>
          <a:lstStyle/>
          <a:p>
            <a:fld id="{512B3EA2-B186-4FE4-8D00-258498A8F2A7}" type="slidenum">
              <a:rPr lang="en-US" smtClean="0"/>
              <a:t>14</a:t>
            </a:fld>
            <a:endParaRPr lang="en-US" dirty="0"/>
          </a:p>
        </p:txBody>
      </p:sp>
    </p:spTree>
    <p:extLst>
      <p:ext uri="{BB962C8B-B14F-4D97-AF65-F5344CB8AC3E}">
        <p14:creationId xmlns:p14="http://schemas.microsoft.com/office/powerpoint/2010/main" val="223457624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spcAft>
                <a:spcPts val="600"/>
              </a:spcAft>
            </a:pPr>
            <a:r>
              <a:rPr lang="en-US" dirty="0">
                <a:highlight>
                  <a:srgbClr val="FFFF00"/>
                </a:highlight>
                <a:latin typeface="Calibri" panose="020F0502020204030204" pitchFamily="34" charset="0"/>
                <a:cs typeface="Calibri" panose="020F0502020204030204" pitchFamily="34" charset="0"/>
              </a:rPr>
              <a:t>Skill or role substitution can be used to supplement a workforce group, either to reduce shortages, or to provide support so that the group being supported can, in turn, support another group at higher level of skill. </a:t>
            </a:r>
          </a:p>
          <a:p>
            <a:pPr>
              <a:spcBef>
                <a:spcPts val="600"/>
              </a:spcBef>
              <a:spcAft>
                <a:spcPts val="600"/>
              </a:spcAft>
            </a:pPr>
            <a:endParaRPr lang="en-US" dirty="0"/>
          </a:p>
        </p:txBody>
      </p:sp>
      <p:sp>
        <p:nvSpPr>
          <p:cNvPr id="4" name="Slide Number Placeholder 3"/>
          <p:cNvSpPr>
            <a:spLocks noGrp="1"/>
          </p:cNvSpPr>
          <p:nvPr>
            <p:ph type="sldNum" sz="quarter" idx="5"/>
          </p:nvPr>
        </p:nvSpPr>
        <p:spPr/>
        <p:txBody>
          <a:bodyPr/>
          <a:lstStyle/>
          <a:p>
            <a:fld id="{512B3EA2-B186-4FE4-8D00-258498A8F2A7}" type="slidenum">
              <a:rPr lang="en-US" smtClean="0"/>
              <a:t>15</a:t>
            </a:fld>
            <a:endParaRPr lang="en-US" dirty="0"/>
          </a:p>
        </p:txBody>
      </p:sp>
    </p:spTree>
    <p:extLst>
      <p:ext uri="{BB962C8B-B14F-4D97-AF65-F5344CB8AC3E}">
        <p14:creationId xmlns:p14="http://schemas.microsoft.com/office/powerpoint/2010/main" val="13364741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28600" indent="-228600">
              <a:spcAft>
                <a:spcPts val="600"/>
              </a:spcAft>
              <a:buAutoNum type="arabicPeriod"/>
            </a:pPr>
            <a:r>
              <a:rPr lang="en-US" dirty="0">
                <a:highlight>
                  <a:srgbClr val="FFFF00"/>
                </a:highlight>
                <a:latin typeface="Calibri" panose="020F0502020204030204" pitchFamily="34" charset="0"/>
                <a:cs typeface="Calibri" panose="020F0502020204030204" pitchFamily="34" charset="0"/>
              </a:rPr>
              <a:t>Go to the Role substitution worksheet</a:t>
            </a:r>
          </a:p>
          <a:p>
            <a:pPr marL="228600" indent="-228600">
              <a:spcAft>
                <a:spcPts val="600"/>
              </a:spcAft>
              <a:buAutoNum type="arabicPeriod"/>
            </a:pPr>
            <a:r>
              <a:rPr lang="en-US" dirty="0">
                <a:highlight>
                  <a:srgbClr val="FFFF00"/>
                </a:highlight>
                <a:latin typeface="Calibri" panose="020F0502020204030204" pitchFamily="34" charset="0"/>
                <a:cs typeface="Calibri" panose="020F0502020204030204" pitchFamily="34" charset="0"/>
              </a:rPr>
              <a:t>Any horizontal workforce groups can be defined. These are new groups from outside the health system, for example those recently retired, and newly qualified and final year students</a:t>
            </a:r>
          </a:p>
          <a:p>
            <a:pPr marL="228600" indent="-228600">
              <a:spcAft>
                <a:spcPts val="600"/>
              </a:spcAft>
              <a:buAutoNum type="arabicPeriod"/>
            </a:pPr>
            <a:r>
              <a:rPr lang="en-US" dirty="0">
                <a:highlight>
                  <a:srgbClr val="FFFF00"/>
                </a:highlight>
                <a:latin typeface="Calibri" panose="020F0502020204030204" pitchFamily="34" charset="0"/>
                <a:cs typeface="Calibri" panose="020F0502020204030204" pitchFamily="34" charset="0"/>
              </a:rPr>
              <a:t>Vertical workforce groups are those that already exist in the system, hence they have the same names. They are “acting up”, that is working to support a workforce at a higher skill level. We assume acting down is not needed.</a:t>
            </a:r>
          </a:p>
          <a:p>
            <a:pPr marL="228600" lvl="0" indent="-228600">
              <a:spcAft>
                <a:spcPts val="600"/>
              </a:spcAft>
              <a:buFont typeface="+mj-lt"/>
              <a:buAutoNum type="arabicPeriod"/>
            </a:pPr>
            <a:r>
              <a:rPr lang="en-US" dirty="0">
                <a:highlight>
                  <a:srgbClr val="FFFF00"/>
                </a:highlight>
                <a:latin typeface="Calibri" panose="020F0502020204030204" pitchFamily="34" charset="0"/>
                <a:cs typeface="Calibri" panose="020F0502020204030204" pitchFamily="34" charset="0"/>
              </a:rPr>
              <a:t>Define how many of these supporting staff can be supervised by one existing staff member at the level they are supporting. This will vary according to the experience of the supporting workforce. This means that 100 supporting staff, where one existing staff member is needed to supervise five of them, will provide a net number of 80 additional staff.</a:t>
            </a:r>
          </a:p>
          <a:p>
            <a:pPr>
              <a:spcBef>
                <a:spcPts val="600"/>
              </a:spcBef>
              <a:spcAft>
                <a:spcPts val="600"/>
              </a:spcAft>
            </a:pPr>
            <a:endParaRPr lang="en-US" dirty="0"/>
          </a:p>
        </p:txBody>
      </p:sp>
      <p:sp>
        <p:nvSpPr>
          <p:cNvPr id="4" name="Slide Number Placeholder 3"/>
          <p:cNvSpPr>
            <a:spLocks noGrp="1"/>
          </p:cNvSpPr>
          <p:nvPr>
            <p:ph type="sldNum" sz="quarter" idx="5"/>
          </p:nvPr>
        </p:nvSpPr>
        <p:spPr/>
        <p:txBody>
          <a:bodyPr/>
          <a:lstStyle/>
          <a:p>
            <a:fld id="{512B3EA2-B186-4FE4-8D00-258498A8F2A7}" type="slidenum">
              <a:rPr lang="en-US" smtClean="0"/>
              <a:t>16</a:t>
            </a:fld>
            <a:endParaRPr lang="en-US" dirty="0"/>
          </a:p>
        </p:txBody>
      </p:sp>
    </p:spTree>
    <p:extLst>
      <p:ext uri="{BB962C8B-B14F-4D97-AF65-F5344CB8AC3E}">
        <p14:creationId xmlns:p14="http://schemas.microsoft.com/office/powerpoint/2010/main" val="2302502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28600" indent="-228600">
              <a:spcAft>
                <a:spcPts val="600"/>
              </a:spcAft>
              <a:buAutoNum type="arabicPeriod"/>
            </a:pPr>
            <a:r>
              <a:rPr lang="en-US" dirty="0">
                <a:highlight>
                  <a:srgbClr val="FFFF00"/>
                </a:highlight>
                <a:latin typeface="Calibri" panose="020F0502020204030204" pitchFamily="34" charset="0"/>
                <a:cs typeface="Calibri" panose="020F0502020204030204" pitchFamily="34" charset="0"/>
              </a:rPr>
              <a:t>Go to the </a:t>
            </a:r>
            <a:r>
              <a:rPr lang="en-US" b="1" dirty="0">
                <a:highlight>
                  <a:srgbClr val="FFFF00"/>
                </a:highlight>
                <a:latin typeface="Calibri" panose="020F0502020204030204" pitchFamily="34" charset="0"/>
                <a:cs typeface="Calibri" panose="020F0502020204030204" pitchFamily="34" charset="0"/>
              </a:rPr>
              <a:t>Skill mix </a:t>
            </a:r>
            <a:r>
              <a:rPr lang="en-US" dirty="0">
                <a:highlight>
                  <a:srgbClr val="FFFF00"/>
                </a:highlight>
                <a:latin typeface="Calibri" panose="020F0502020204030204" pitchFamily="34" charset="0"/>
                <a:cs typeface="Calibri" panose="020F0502020204030204" pitchFamily="34" charset="0"/>
              </a:rPr>
              <a:t>worksheet</a:t>
            </a:r>
          </a:p>
          <a:p>
            <a:pPr marL="228600" indent="-228600">
              <a:spcAft>
                <a:spcPts val="600"/>
              </a:spcAft>
              <a:buAutoNum type="arabicPeriod"/>
            </a:pPr>
            <a:r>
              <a:rPr lang="en-US" dirty="0">
                <a:highlight>
                  <a:srgbClr val="FFFF00"/>
                </a:highlight>
                <a:latin typeface="Calibri" panose="020F0502020204030204" pitchFamily="34" charset="0"/>
                <a:cs typeface="Calibri" panose="020F0502020204030204" pitchFamily="34" charset="0"/>
              </a:rPr>
              <a:t>Check that the Demand-Supply Gap is correct, according to the settings in the </a:t>
            </a:r>
            <a:r>
              <a:rPr lang="en-US" b="1" dirty="0">
                <a:highlight>
                  <a:srgbClr val="FFFF00"/>
                </a:highlight>
                <a:latin typeface="Calibri" panose="020F0502020204030204" pitchFamily="34" charset="0"/>
                <a:cs typeface="Calibri" panose="020F0502020204030204" pitchFamily="34" charset="0"/>
              </a:rPr>
              <a:t>Policy options</a:t>
            </a:r>
            <a:r>
              <a:rPr lang="en-US" dirty="0">
                <a:highlight>
                  <a:srgbClr val="FFFF00"/>
                </a:highlight>
                <a:latin typeface="Calibri" panose="020F0502020204030204" pitchFamily="34" charset="0"/>
                <a:cs typeface="Calibri" panose="020F0502020204030204" pitchFamily="34" charset="0"/>
              </a:rPr>
              <a:t> worksheet, This should be set to the required number of future cases. The </a:t>
            </a:r>
            <a:r>
              <a:rPr lang="en-US" b="1" dirty="0">
                <a:highlight>
                  <a:srgbClr val="FFFF00"/>
                </a:highlight>
                <a:latin typeface="Calibri" panose="020F0502020204030204" pitchFamily="34" charset="0"/>
                <a:cs typeface="Calibri" panose="020F0502020204030204" pitchFamily="34" charset="0"/>
              </a:rPr>
              <a:t>Skill mix</a:t>
            </a:r>
            <a:r>
              <a:rPr lang="en-US" dirty="0">
                <a:highlight>
                  <a:srgbClr val="FFFF00"/>
                </a:highlight>
                <a:latin typeface="Calibri" panose="020F0502020204030204" pitchFamily="34" charset="0"/>
                <a:cs typeface="Calibri" panose="020F0502020204030204" pitchFamily="34" charset="0"/>
              </a:rPr>
              <a:t> worksheet can then be used to investigate ways of reducing any shortages, or shifting from one group in over-supply to another in under-supply.</a:t>
            </a:r>
          </a:p>
          <a:p>
            <a:pPr marL="228600" indent="-228600">
              <a:spcAft>
                <a:spcPts val="600"/>
              </a:spcAft>
              <a:buAutoNum type="arabicPeriod"/>
            </a:pPr>
            <a:r>
              <a:rPr lang="en-US" dirty="0">
                <a:highlight>
                  <a:srgbClr val="FFFF00"/>
                </a:highlight>
                <a:latin typeface="Calibri" panose="020F0502020204030204" pitchFamily="34" charset="0"/>
                <a:cs typeface="Calibri" panose="020F0502020204030204" pitchFamily="34" charset="0"/>
              </a:rPr>
              <a:t>Note that for vertical substitution, the workforce group than is supporting another group at at higher level will decrease and the supported level will increase. So if 100 nurses move up to support hospital doctors to cover 20% of their tasks, then nurse numbers will decrease by 20, and hospital doctors increase by 16, taking accounting of supervision.</a:t>
            </a:r>
          </a:p>
        </p:txBody>
      </p:sp>
      <p:sp>
        <p:nvSpPr>
          <p:cNvPr id="4" name="Slide Number Placeholder 3"/>
          <p:cNvSpPr>
            <a:spLocks noGrp="1"/>
          </p:cNvSpPr>
          <p:nvPr>
            <p:ph type="sldNum" sz="quarter" idx="5"/>
          </p:nvPr>
        </p:nvSpPr>
        <p:spPr/>
        <p:txBody>
          <a:bodyPr/>
          <a:lstStyle/>
          <a:p>
            <a:fld id="{512B3EA2-B186-4FE4-8D00-258498A8F2A7}" type="slidenum">
              <a:rPr lang="en-US" smtClean="0"/>
              <a:t>17</a:t>
            </a:fld>
            <a:endParaRPr lang="en-US" dirty="0"/>
          </a:p>
        </p:txBody>
      </p:sp>
    </p:spTree>
    <p:extLst>
      <p:ext uri="{BB962C8B-B14F-4D97-AF65-F5344CB8AC3E}">
        <p14:creationId xmlns:p14="http://schemas.microsoft.com/office/powerpoint/2010/main" val="29202240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r>
              <a:rPr lang="en-US" dirty="0"/>
              <a:t>These updates are not prioritized and will be revised as we get user feedback and requests for change.</a:t>
            </a:r>
          </a:p>
        </p:txBody>
      </p:sp>
      <p:sp>
        <p:nvSpPr>
          <p:cNvPr id="4" name="Slide Number Placeholder 3"/>
          <p:cNvSpPr>
            <a:spLocks noGrp="1"/>
          </p:cNvSpPr>
          <p:nvPr>
            <p:ph type="sldNum" sz="quarter" idx="5"/>
          </p:nvPr>
        </p:nvSpPr>
        <p:spPr/>
        <p:txBody>
          <a:bodyPr/>
          <a:lstStyle/>
          <a:p>
            <a:fld id="{512B3EA2-B186-4FE4-8D00-258498A8F2A7}" type="slidenum">
              <a:rPr lang="en-US" smtClean="0"/>
              <a:t>18</a:t>
            </a:fld>
            <a:endParaRPr lang="en-US" dirty="0"/>
          </a:p>
        </p:txBody>
      </p:sp>
    </p:spTree>
    <p:extLst>
      <p:ext uri="{BB962C8B-B14F-4D97-AF65-F5344CB8AC3E}">
        <p14:creationId xmlns:p14="http://schemas.microsoft.com/office/powerpoint/2010/main" val="4023845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12B3EA2-B186-4FE4-8D00-258498A8F2A7}" type="slidenum">
              <a:rPr lang="en-US" smtClean="0"/>
              <a:t>19</a:t>
            </a:fld>
            <a:endParaRPr lang="en-US" dirty="0"/>
          </a:p>
        </p:txBody>
      </p:sp>
    </p:spTree>
    <p:extLst>
      <p:ext uri="{BB962C8B-B14F-4D97-AF65-F5344CB8AC3E}">
        <p14:creationId xmlns:p14="http://schemas.microsoft.com/office/powerpoint/2010/main" val="2645627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purpose of the tool is to help you understand your current health workforce, the capability for dealing with Covid-19 patients, and what needs to change to meet a predicted surge in cases.</a:t>
            </a:r>
          </a:p>
          <a:p>
            <a:endParaRPr lang="en-US" dirty="0"/>
          </a:p>
          <a:p>
            <a:r>
              <a:rPr lang="en-US" dirty="0"/>
              <a:t>It won’t provide exact answers, because every member state has a different health system, with different processes, workforce groups and skills mix. But it will help you to think about what is needed, and where to concentrate your efforts.</a:t>
            </a:r>
          </a:p>
          <a:p>
            <a:endParaRPr lang="en-US" dirty="0"/>
          </a:p>
          <a:p>
            <a:r>
              <a:rPr lang="en-US" dirty="0">
                <a:highlight>
                  <a:srgbClr val="FFFF00"/>
                </a:highlight>
              </a:rPr>
              <a:t>The spreadsheet is protected; all areas for user input are highlighted in yellow.</a:t>
            </a:r>
          </a:p>
        </p:txBody>
      </p:sp>
      <p:sp>
        <p:nvSpPr>
          <p:cNvPr id="4" name="Slide Number Placeholder 3"/>
          <p:cNvSpPr>
            <a:spLocks noGrp="1"/>
          </p:cNvSpPr>
          <p:nvPr>
            <p:ph type="sldNum" sz="quarter" idx="5"/>
          </p:nvPr>
        </p:nvSpPr>
        <p:spPr/>
        <p:txBody>
          <a:bodyPr/>
          <a:lstStyle/>
          <a:p>
            <a:fld id="{907DFC79-30DA-484F-85C8-36E3971802A1}" type="slidenum">
              <a:rPr lang="en-US" smtClean="0"/>
              <a:t>2</a:t>
            </a:fld>
            <a:endParaRPr lang="en-US" dirty="0"/>
          </a:p>
        </p:txBody>
      </p:sp>
    </p:spTree>
    <p:extLst>
      <p:ext uri="{BB962C8B-B14F-4D97-AF65-F5344CB8AC3E}">
        <p14:creationId xmlns:p14="http://schemas.microsoft.com/office/powerpoint/2010/main" val="26617489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spcBef>
                <a:spcPts val="600"/>
              </a:spcBef>
              <a:spcAft>
                <a:spcPts val="600"/>
              </a:spcAft>
            </a:pPr>
            <a:r>
              <a:rPr lang="en-US" dirty="0"/>
              <a:t>This shows what the tool does and does not do. The tool doesn’t cover everything, and some areas are currently out of scope but may be considered for future releases.</a:t>
            </a:r>
          </a:p>
          <a:p>
            <a:pPr>
              <a:spcBef>
                <a:spcPts val="600"/>
              </a:spcBef>
              <a:spcAft>
                <a:spcPts val="600"/>
              </a:spcAft>
            </a:pPr>
            <a:r>
              <a:rPr lang="en-US" dirty="0"/>
              <a:t>Although this is not a forecasting tool, it can be linked it to the output from predictive models, in terms of the number and severity of Covid-19 cases over time. </a:t>
            </a:r>
          </a:p>
          <a:p>
            <a:pPr>
              <a:spcBef>
                <a:spcPts val="600"/>
              </a:spcBef>
              <a:spcAft>
                <a:spcPts val="600"/>
              </a:spcAft>
            </a:pPr>
            <a:r>
              <a:rPr lang="en-US" dirty="0"/>
              <a:t>It is currently set up to link to the </a:t>
            </a:r>
            <a:r>
              <a:rPr lang="en-US" b="1" dirty="0"/>
              <a:t>Adappt</a:t>
            </a:r>
            <a:r>
              <a:rPr lang="en-US" dirty="0"/>
              <a:t> </a:t>
            </a:r>
            <a:r>
              <a:rPr lang="en-US" b="1" dirty="0"/>
              <a:t>Surge Planning Support Tool, </a:t>
            </a:r>
            <a:r>
              <a:rPr lang="en-US" dirty="0"/>
              <a:t>should you wish to import the data. This is manual process and will require you to run both tools.</a:t>
            </a:r>
          </a:p>
        </p:txBody>
      </p:sp>
      <p:sp>
        <p:nvSpPr>
          <p:cNvPr id="4" name="Slide Number Placeholder 3"/>
          <p:cNvSpPr>
            <a:spLocks noGrp="1"/>
          </p:cNvSpPr>
          <p:nvPr>
            <p:ph type="sldNum" sz="quarter" idx="5"/>
          </p:nvPr>
        </p:nvSpPr>
        <p:spPr/>
        <p:txBody>
          <a:bodyPr/>
          <a:lstStyle/>
          <a:p>
            <a:fld id="{512B3EA2-B186-4FE4-8D00-258498A8F2A7}" type="slidenum">
              <a:rPr lang="en-US" smtClean="0"/>
              <a:t>3</a:t>
            </a:fld>
            <a:endParaRPr lang="en-US" dirty="0"/>
          </a:p>
        </p:txBody>
      </p:sp>
    </p:spTree>
    <p:extLst>
      <p:ext uri="{BB962C8B-B14F-4D97-AF65-F5344CB8AC3E}">
        <p14:creationId xmlns:p14="http://schemas.microsoft.com/office/powerpoint/2010/main" val="6976272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spcBef>
                <a:spcPts val="600"/>
              </a:spcBef>
              <a:spcAft>
                <a:spcPts val="600"/>
              </a:spcAft>
            </a:pPr>
            <a:r>
              <a:rPr lang="en-US" dirty="0"/>
              <a:t>The tool </a:t>
            </a:r>
            <a:r>
              <a:rPr lang="en-US" i="0" dirty="0"/>
              <a:t>allows you to address several important questions:</a:t>
            </a:r>
            <a:endParaRPr lang="en-US" b="0" i="0" dirty="0"/>
          </a:p>
          <a:p>
            <a:pPr marL="228600" marR="0" lvl="0" indent="-228600" algn="l" defTabSz="914400" rtl="0" eaLnBrk="1" fontAlgn="auto" latinLnBrk="0" hangingPunct="1">
              <a:lnSpc>
                <a:spcPct val="100000"/>
              </a:lnSpc>
              <a:spcBef>
                <a:spcPts val="600"/>
              </a:spcBef>
              <a:spcAft>
                <a:spcPts val="600"/>
              </a:spcAft>
              <a:buClrTx/>
              <a:buSzTx/>
              <a:buFont typeface="+mj-lt"/>
              <a:buAutoNum type="arabicPeriod"/>
              <a:tabLst/>
              <a:defRPr/>
            </a:pPr>
            <a:r>
              <a:rPr lang="en-US" b="0" i="0" dirty="0">
                <a:cs typeface="Calibri" panose="020F0502020204030204" pitchFamily="34" charset="0"/>
              </a:rPr>
              <a:t>What staff groups and numbers are needed to achieve a </a:t>
            </a:r>
            <a:r>
              <a:rPr lang="en-US" b="0" i="0" dirty="0">
                <a:highlight>
                  <a:srgbClr val="FFFF00"/>
                </a:highlight>
                <a:cs typeface="Calibri" panose="020F0502020204030204" pitchFamily="34" charset="0"/>
              </a:rPr>
              <a:t>required</a:t>
            </a:r>
            <a:r>
              <a:rPr lang="en-US" b="0" i="0" dirty="0">
                <a:cs typeface="Calibri" panose="020F0502020204030204" pitchFamily="34" charset="0"/>
              </a:rPr>
              <a:t> number of Covid-19 patients per day?</a:t>
            </a:r>
          </a:p>
          <a:p>
            <a:pPr marL="228600" indent="-228600">
              <a:lnSpc>
                <a:spcPct val="100000"/>
              </a:lnSpc>
              <a:spcBef>
                <a:spcPts val="0"/>
              </a:spcBef>
              <a:spcAft>
                <a:spcPts val="600"/>
              </a:spcAft>
              <a:buFont typeface="+mj-lt"/>
              <a:buAutoNum type="arabicPeriod"/>
            </a:pPr>
            <a:r>
              <a:rPr lang="en-US" b="0" i="0" dirty="0">
                <a:cs typeface="Calibri" panose="020F0502020204030204" pitchFamily="34" charset="0"/>
              </a:rPr>
              <a:t>What is the current capacity of my workforce?</a:t>
            </a:r>
          </a:p>
          <a:p>
            <a:pPr marL="228600" indent="-228600">
              <a:lnSpc>
                <a:spcPct val="100000"/>
              </a:lnSpc>
              <a:spcBef>
                <a:spcPts val="0"/>
              </a:spcBef>
              <a:spcAft>
                <a:spcPts val="600"/>
              </a:spcAft>
              <a:buFont typeface="+mj-lt"/>
              <a:buAutoNum type="arabicPeriod"/>
            </a:pPr>
            <a:r>
              <a:rPr lang="en-US" b="0" i="0" dirty="0">
                <a:cs typeface="Calibri" panose="020F0502020204030204" pitchFamily="34" charset="0"/>
              </a:rPr>
              <a:t>What staff groups and/or health facilities/work units are under most pressure?</a:t>
            </a:r>
          </a:p>
          <a:p>
            <a:pPr marL="228600" marR="0"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lang="en-US" b="0" i="0" dirty="0">
                <a:cs typeface="Calibri" panose="020F0502020204030204" pitchFamily="34" charset="0"/>
              </a:rPr>
              <a:t>What is the impact of the surge on different workforce groups?</a:t>
            </a:r>
          </a:p>
          <a:p>
            <a:pPr marL="228600" marR="0" lvl="0" indent="-228600" algn="l" defTabSz="914400" rtl="0" eaLnBrk="1" fontAlgn="auto" latinLnBrk="0" hangingPunct="1">
              <a:lnSpc>
                <a:spcPct val="100000"/>
              </a:lnSpc>
              <a:spcBef>
                <a:spcPts val="0"/>
              </a:spcBef>
              <a:spcAft>
                <a:spcPts val="600"/>
              </a:spcAft>
              <a:buClrTx/>
              <a:buSzTx/>
              <a:buFont typeface="+mj-lt"/>
              <a:buAutoNum type="arabicPeriod"/>
              <a:tabLst/>
              <a:defRPr/>
            </a:pPr>
            <a:r>
              <a:rPr lang="en-US" b="0" i="0" dirty="0">
                <a:cs typeface="Calibri" panose="020F0502020204030204" pitchFamily="34" charset="0"/>
              </a:rPr>
              <a:t>How much do different workforce groups needs to scale up to meet the surge?</a:t>
            </a:r>
          </a:p>
          <a:p>
            <a:pPr marL="0" marR="0" lvl="0" indent="0" algn="l" defTabSz="914400" rtl="0" eaLnBrk="1" fontAlgn="auto" latinLnBrk="0" hangingPunct="1">
              <a:lnSpc>
                <a:spcPct val="100000"/>
              </a:lnSpc>
              <a:spcBef>
                <a:spcPts val="0"/>
              </a:spcBef>
              <a:spcAft>
                <a:spcPts val="600"/>
              </a:spcAft>
              <a:buClrTx/>
              <a:buSzTx/>
              <a:buFontTx/>
              <a:buNone/>
              <a:tabLst/>
              <a:defRPr/>
            </a:pPr>
            <a:r>
              <a:rPr lang="en-US" b="0" i="0" dirty="0">
                <a:cs typeface="Calibri" panose="020F0502020204030204" pitchFamily="34" charset="0"/>
              </a:rPr>
              <a:t>In other words, to better understand the gap between what you have now, what you will need in the future, and the best ways to close the gap.</a:t>
            </a:r>
          </a:p>
          <a:p>
            <a:pPr marL="228600" marR="0" lvl="0" indent="-228600" algn="l" defTabSz="914400" rtl="0" eaLnBrk="1" fontAlgn="auto" latinLnBrk="0" hangingPunct="1">
              <a:lnSpc>
                <a:spcPct val="100000"/>
              </a:lnSpc>
              <a:spcBef>
                <a:spcPts val="0"/>
              </a:spcBef>
              <a:spcAft>
                <a:spcPts val="600"/>
              </a:spcAft>
              <a:buClrTx/>
              <a:buSzTx/>
              <a:buFont typeface="+mj-lt"/>
              <a:buAutoNum type="arabicPeriod"/>
              <a:tabLst/>
              <a:defRPr/>
            </a:pPr>
            <a:endParaRPr lang="en-US" b="0" i="1" dirty="0">
              <a:cs typeface="Calibri" panose="020F0502020204030204" pitchFamily="34" charset="0"/>
            </a:endParaRPr>
          </a:p>
          <a:p>
            <a:pPr>
              <a:lnSpc>
                <a:spcPct val="100000"/>
              </a:lnSpc>
              <a:spcBef>
                <a:spcPts val="0"/>
              </a:spcBef>
              <a:spcAft>
                <a:spcPts val="600"/>
              </a:spcAft>
            </a:pPr>
            <a:endParaRPr lang="en-US" b="1" i="1" dirty="0">
              <a:solidFill>
                <a:schemeClr val="bg1"/>
              </a:solidFill>
              <a:cs typeface="Calibri" panose="020F050202020403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lang="en-US" b="1" i="1" dirty="0">
              <a:solidFill>
                <a:schemeClr val="bg1"/>
              </a:solidFill>
              <a:cs typeface="Calibri" panose="020F0502020204030204" pitchFamily="34" charset="0"/>
            </a:endParaRPr>
          </a:p>
          <a:p>
            <a:pPr>
              <a:spcBef>
                <a:spcPts val="600"/>
              </a:spcBef>
              <a:spcAft>
                <a:spcPts val="600"/>
              </a:spcAft>
            </a:pPr>
            <a:endParaRPr lang="en-US" dirty="0"/>
          </a:p>
          <a:p>
            <a:pPr marL="228600" indent="-228600">
              <a:spcBef>
                <a:spcPts val="600"/>
              </a:spcBef>
              <a:spcAft>
                <a:spcPts val="600"/>
              </a:spcAft>
              <a:buFont typeface="+mj-lt"/>
              <a:buAutoNum type="arabicPeriod"/>
            </a:pPr>
            <a:endParaRPr lang="en-US" dirty="0"/>
          </a:p>
        </p:txBody>
      </p:sp>
      <p:sp>
        <p:nvSpPr>
          <p:cNvPr id="4" name="Slide Number Placeholder 3"/>
          <p:cNvSpPr>
            <a:spLocks noGrp="1"/>
          </p:cNvSpPr>
          <p:nvPr>
            <p:ph type="sldNum" sz="quarter" idx="5"/>
          </p:nvPr>
        </p:nvSpPr>
        <p:spPr/>
        <p:txBody>
          <a:bodyPr/>
          <a:lstStyle/>
          <a:p>
            <a:fld id="{512B3EA2-B186-4FE4-8D00-258498A8F2A7}" type="slidenum">
              <a:rPr lang="en-US" smtClean="0"/>
              <a:t>4</a:t>
            </a:fld>
            <a:endParaRPr lang="en-US" dirty="0"/>
          </a:p>
        </p:txBody>
      </p:sp>
    </p:spTree>
    <p:extLst>
      <p:ext uri="{BB962C8B-B14F-4D97-AF65-F5344CB8AC3E}">
        <p14:creationId xmlns:p14="http://schemas.microsoft.com/office/powerpoint/2010/main" val="4797364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spcBef>
                <a:spcPts val="600"/>
              </a:spcBef>
              <a:spcAft>
                <a:spcPts val="600"/>
              </a:spcAft>
            </a:pPr>
            <a:r>
              <a:rPr lang="en-GB" dirty="0">
                <a:cs typeface="Calibri" panose="020F0502020204030204" pitchFamily="34" charset="0"/>
              </a:rPr>
              <a:t>The </a:t>
            </a:r>
            <a:r>
              <a:rPr lang="en-GB" b="1" dirty="0">
                <a:cs typeface="Calibri" panose="020F0502020204030204" pitchFamily="34" charset="0"/>
              </a:rPr>
              <a:t>Reference</a:t>
            </a:r>
            <a:r>
              <a:rPr lang="en-GB" dirty="0">
                <a:cs typeface="Calibri" panose="020F0502020204030204" pitchFamily="34" charset="0"/>
              </a:rPr>
              <a:t> data used in the calculations is provided for review. This is important so that you can see the underlying assumptions and calculations that have been made.</a:t>
            </a:r>
          </a:p>
        </p:txBody>
      </p:sp>
      <p:sp>
        <p:nvSpPr>
          <p:cNvPr id="4" name="Slide Number Placeholder 3"/>
          <p:cNvSpPr>
            <a:spLocks noGrp="1"/>
          </p:cNvSpPr>
          <p:nvPr>
            <p:ph type="sldNum" sz="quarter" idx="5"/>
          </p:nvPr>
        </p:nvSpPr>
        <p:spPr/>
        <p:txBody>
          <a:bodyPr/>
          <a:lstStyle/>
          <a:p>
            <a:fld id="{512B3EA2-B186-4FE4-8D00-258498A8F2A7}" type="slidenum">
              <a:rPr lang="en-US" smtClean="0"/>
              <a:t>5</a:t>
            </a:fld>
            <a:endParaRPr lang="en-US" dirty="0"/>
          </a:p>
        </p:txBody>
      </p:sp>
    </p:spTree>
    <p:extLst>
      <p:ext uri="{BB962C8B-B14F-4D97-AF65-F5344CB8AC3E}">
        <p14:creationId xmlns:p14="http://schemas.microsoft.com/office/powerpoint/2010/main" val="318689535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a:xfrm>
            <a:off x="685800" y="4400549"/>
            <a:ext cx="5486400" cy="3600451"/>
          </a:xfrm>
        </p:spPr>
        <p:txBody>
          <a:bodyPr/>
          <a:lstStyle/>
          <a:p>
            <a:pPr>
              <a:spcBef>
                <a:spcPts val="600"/>
              </a:spcBef>
              <a:spcAft>
                <a:spcPts val="600"/>
              </a:spcAft>
            </a:pPr>
            <a:r>
              <a:rPr lang="en-US" sz="1000" dirty="0">
                <a:cs typeface="Calibri" panose="020F0502020204030204" pitchFamily="34" charset="0"/>
              </a:rPr>
              <a:t>The tool is populated with information on staff groups and the interventions, procedures and times required to treat a Covid-19 patient over one day, based on WHO Europe research. </a:t>
            </a:r>
          </a:p>
          <a:p>
            <a:pPr marL="228600" indent="-228600">
              <a:spcBef>
                <a:spcPts val="600"/>
              </a:spcBef>
              <a:spcAft>
                <a:spcPts val="600"/>
              </a:spcAft>
              <a:buFont typeface="+mj-lt"/>
              <a:buAutoNum type="arabicPeriod"/>
            </a:pPr>
            <a:r>
              <a:rPr lang="en-GB" sz="1000" dirty="0"/>
              <a:t>Go to the </a:t>
            </a:r>
            <a:r>
              <a:rPr lang="en-GB" sz="1000" b="1" dirty="0">
                <a:highlight>
                  <a:srgbClr val="FFFF00"/>
                </a:highlight>
              </a:rPr>
              <a:t>Staff Groups </a:t>
            </a:r>
            <a:r>
              <a:rPr lang="en-GB" sz="1000" dirty="0"/>
              <a:t>worksheet.</a:t>
            </a:r>
          </a:p>
          <a:p>
            <a:pPr marL="228600" indent="-228600">
              <a:spcBef>
                <a:spcPts val="600"/>
              </a:spcBef>
              <a:spcAft>
                <a:spcPts val="600"/>
              </a:spcAft>
              <a:buFont typeface="+mj-lt"/>
              <a:buAutoNum type="arabicPeriod"/>
            </a:pPr>
            <a:r>
              <a:rPr lang="en-US" sz="1000" dirty="0">
                <a:cs typeface="Calibri" panose="020F0502020204030204" pitchFamily="34" charset="0"/>
              </a:rPr>
              <a:t>If you wish to use the pre-populated data, then the only thing you need to check is the hours per working day. </a:t>
            </a:r>
          </a:p>
          <a:p>
            <a:pPr marL="228600" indent="-228600">
              <a:spcBef>
                <a:spcPts val="600"/>
              </a:spcBef>
              <a:spcAft>
                <a:spcPts val="600"/>
              </a:spcAft>
              <a:buFont typeface="+mj-lt"/>
              <a:buAutoNum type="arabicPeriod"/>
            </a:pPr>
            <a:r>
              <a:rPr lang="en-GB" sz="1000" dirty="0"/>
              <a:t>If you wish to define your own staff groups, then each must have a unique identifier which links to the data in the </a:t>
            </a:r>
            <a:r>
              <a:rPr lang="en-GB" sz="1000" b="1" dirty="0">
                <a:highlight>
                  <a:srgbClr val="FFFF00"/>
                </a:highlight>
              </a:rPr>
              <a:t>Reference</a:t>
            </a:r>
            <a:r>
              <a:rPr lang="en-GB" sz="1000" dirty="0"/>
              <a:t> worksheets. </a:t>
            </a:r>
            <a:r>
              <a:rPr lang="en-GB" sz="1000" dirty="0">
                <a:highlight>
                  <a:srgbClr val="FFFF00"/>
                </a:highlight>
              </a:rPr>
              <a:t>The worksheets after the Reference tab </a:t>
            </a:r>
            <a:r>
              <a:rPr lang="en-GB" sz="1000" dirty="0"/>
              <a:t>will then need to be updated with revised procedures and times. </a:t>
            </a:r>
            <a:r>
              <a:rPr lang="en-GB" sz="1000" b="1" dirty="0"/>
              <a:t>Only do this if you have access to relevant data on Covid-19 treatments.</a:t>
            </a:r>
          </a:p>
          <a:p>
            <a:pPr marL="228600" indent="-228600">
              <a:spcBef>
                <a:spcPts val="600"/>
              </a:spcBef>
              <a:spcAft>
                <a:spcPts val="600"/>
              </a:spcAft>
              <a:buFont typeface="+mj-lt"/>
              <a:buAutoNum type="arabicPeriod"/>
            </a:pPr>
            <a:r>
              <a:rPr lang="en-GB" sz="1000" dirty="0"/>
              <a:t>Patient time per 24hrs (</a:t>
            </a:r>
            <a:r>
              <a:rPr lang="en-GB" sz="1000" b="1" dirty="0"/>
              <a:t>green</a:t>
            </a:r>
            <a:r>
              <a:rPr lang="en-GB" sz="1000" dirty="0"/>
              <a:t>) is from the </a:t>
            </a:r>
            <a:r>
              <a:rPr lang="en-GB" sz="1000" b="1" dirty="0">
                <a:highlight>
                  <a:srgbClr val="FFFF00"/>
                </a:highlight>
              </a:rPr>
              <a:t>Reference</a:t>
            </a:r>
            <a:r>
              <a:rPr lang="en-GB" sz="1000" dirty="0"/>
              <a:t> worksheets, so these need to be completed (see next slide).</a:t>
            </a:r>
          </a:p>
          <a:p>
            <a:pPr marL="228600" indent="-228600">
              <a:spcBef>
                <a:spcPts val="600"/>
              </a:spcBef>
              <a:spcAft>
                <a:spcPts val="600"/>
              </a:spcAft>
              <a:buFont typeface="+mj-lt"/>
              <a:buAutoNum type="arabicPeriod"/>
            </a:pPr>
            <a:r>
              <a:rPr lang="en-GB" sz="1000" dirty="0"/>
              <a:t>The calculations use hours per working day. If you are not using Shifts per week and Hours per shift, you can set Shifts per week to 7 and Hours per shift to the desired number of Hours per working day. </a:t>
            </a:r>
          </a:p>
          <a:p>
            <a:pPr marL="228600" indent="-228600">
              <a:spcBef>
                <a:spcPts val="600"/>
              </a:spcBef>
              <a:spcAft>
                <a:spcPts val="600"/>
              </a:spcAft>
              <a:buFont typeface="+mj-lt"/>
              <a:buAutoNum type="arabicPeriod"/>
            </a:pPr>
            <a:r>
              <a:rPr lang="en-GB" sz="1000" dirty="0">
                <a:cs typeface="Calibri" panose="020F0502020204030204" pitchFamily="34" charset="0"/>
              </a:rPr>
              <a:t>Update staff group descriptions in </a:t>
            </a:r>
            <a:r>
              <a:rPr lang="en-GB" sz="1000" b="1" dirty="0">
                <a:cs typeface="Calibri" panose="020F0502020204030204" pitchFamily="34" charset="0"/>
              </a:rPr>
              <a:t>Workforce </a:t>
            </a:r>
            <a:r>
              <a:rPr lang="en-GB" sz="1000" dirty="0">
                <a:cs typeface="Calibri" panose="020F0502020204030204" pitchFamily="34" charset="0"/>
              </a:rPr>
              <a:t>descriptions if required.</a:t>
            </a:r>
            <a:endParaRPr lang="en-US" sz="1000" dirty="0">
              <a:cs typeface="Calibri" panose="020F0502020204030204" pitchFamily="34" charset="0"/>
            </a:endParaRPr>
          </a:p>
          <a:p>
            <a:pPr marL="228600" indent="-228600">
              <a:spcBef>
                <a:spcPts val="600"/>
              </a:spcBef>
              <a:spcAft>
                <a:spcPts val="600"/>
              </a:spcAft>
              <a:buFont typeface="+mj-lt"/>
              <a:buAutoNum type="arabicPeriod"/>
            </a:pPr>
            <a:endParaRPr lang="en-US" dirty="0">
              <a:cs typeface="Calibri" panose="020F0502020204030204" pitchFamily="34" charset="0"/>
            </a:endParaRPr>
          </a:p>
        </p:txBody>
      </p:sp>
      <p:sp>
        <p:nvSpPr>
          <p:cNvPr id="4" name="Slide Number Placeholder 3"/>
          <p:cNvSpPr>
            <a:spLocks noGrp="1"/>
          </p:cNvSpPr>
          <p:nvPr>
            <p:ph type="sldNum" sz="quarter" idx="5"/>
          </p:nvPr>
        </p:nvSpPr>
        <p:spPr/>
        <p:txBody>
          <a:bodyPr/>
          <a:lstStyle/>
          <a:p>
            <a:fld id="{512B3EA2-B186-4FE4-8D00-258498A8F2A7}" type="slidenum">
              <a:rPr lang="en-US" smtClean="0"/>
              <a:t>6</a:t>
            </a:fld>
            <a:endParaRPr lang="en-US" dirty="0"/>
          </a:p>
        </p:txBody>
      </p:sp>
    </p:spTree>
    <p:extLst>
      <p:ext uri="{BB962C8B-B14F-4D97-AF65-F5344CB8AC3E}">
        <p14:creationId xmlns:p14="http://schemas.microsoft.com/office/powerpoint/2010/main" val="18537247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a:spcBef>
                <a:spcPts val="600"/>
              </a:spcBef>
              <a:spcAft>
                <a:spcPts val="600"/>
              </a:spcAft>
            </a:pPr>
            <a:r>
              <a:rPr lang="en-GB" sz="1000" dirty="0">
                <a:cs typeface="Calibri" panose="020F0502020204030204" pitchFamily="34" charset="0"/>
              </a:rPr>
              <a:t>Updating these worksheets needs to be done carefully.</a:t>
            </a:r>
          </a:p>
          <a:p>
            <a:pPr marL="228600" indent="-228600">
              <a:spcBef>
                <a:spcPts val="600"/>
              </a:spcBef>
              <a:spcAft>
                <a:spcPts val="600"/>
              </a:spcAft>
              <a:buFont typeface="+mj-lt"/>
              <a:buAutoNum type="arabicPeriod"/>
            </a:pPr>
            <a:r>
              <a:rPr lang="en-GB" sz="1000" dirty="0">
                <a:cs typeface="Calibri" panose="020F0502020204030204" pitchFamily="34" charset="0"/>
              </a:rPr>
              <a:t>The worksheets are locked. Please contact us for the Password (see the Further Information slide).</a:t>
            </a:r>
          </a:p>
          <a:p>
            <a:pPr marL="228600" indent="-228600">
              <a:spcBef>
                <a:spcPts val="600"/>
              </a:spcBef>
              <a:spcAft>
                <a:spcPts val="600"/>
              </a:spcAft>
              <a:buFont typeface="+mj-lt"/>
              <a:buAutoNum type="arabicPeriod"/>
            </a:pPr>
            <a:r>
              <a:rPr lang="en-GB" sz="1000" dirty="0">
                <a:cs typeface="Calibri" panose="020F0502020204030204" pitchFamily="34" charset="0"/>
              </a:rPr>
              <a:t>Data needs to be provided for all the staff groups, across all levels of severity from Mild to Critical.</a:t>
            </a:r>
          </a:p>
          <a:p>
            <a:pPr marL="228600" indent="-228600">
              <a:spcBef>
                <a:spcPts val="600"/>
              </a:spcBef>
              <a:spcAft>
                <a:spcPts val="600"/>
              </a:spcAft>
              <a:buFont typeface="+mj-lt"/>
              <a:buAutoNum type="arabicPeriod"/>
            </a:pPr>
            <a:r>
              <a:rPr lang="en-GB" sz="1000" dirty="0">
                <a:cs typeface="Calibri" panose="020F0502020204030204" pitchFamily="34" charset="0"/>
              </a:rPr>
              <a:t>Check that the average length of stay is correct and revise if needed. This should be based on evidence, as should all the data.</a:t>
            </a:r>
          </a:p>
          <a:p>
            <a:pPr marL="228600" indent="-228600">
              <a:spcBef>
                <a:spcPts val="600"/>
              </a:spcBef>
              <a:spcAft>
                <a:spcPts val="600"/>
              </a:spcAft>
              <a:buFont typeface="+mj-lt"/>
              <a:buAutoNum type="arabicPeriod"/>
            </a:pPr>
            <a:r>
              <a:rPr lang="en-GB" sz="1000" dirty="0">
                <a:cs typeface="Calibri" panose="020F0502020204030204" pitchFamily="34" charset="0"/>
              </a:rPr>
              <a:t>Mild and Moderate patient needs assume that all procedures are done once per stay. The Median time is used (this must be Column F). The Group ID (Column B) must match the Group ID given in the </a:t>
            </a:r>
            <a:r>
              <a:rPr lang="en-GB" sz="1000" b="1" dirty="0">
                <a:cs typeface="Calibri" panose="020F0502020204030204" pitchFamily="34" charset="0"/>
              </a:rPr>
              <a:t>Staff Category</a:t>
            </a:r>
            <a:r>
              <a:rPr lang="en-GB" sz="1000" dirty="0">
                <a:cs typeface="Calibri" panose="020F0502020204030204" pitchFamily="34" charset="0"/>
              </a:rPr>
              <a:t> worksheet, for each staff group. If this is not done the data will not link correctly.</a:t>
            </a:r>
          </a:p>
          <a:p>
            <a:pPr marL="228600" indent="-228600">
              <a:spcBef>
                <a:spcPts val="600"/>
              </a:spcBef>
              <a:spcAft>
                <a:spcPts val="600"/>
              </a:spcAft>
              <a:buFont typeface="+mj-lt"/>
              <a:buAutoNum type="arabicPeriod"/>
            </a:pPr>
            <a:r>
              <a:rPr lang="en-GB" sz="1000" dirty="0">
                <a:cs typeface="Calibri" panose="020F0502020204030204" pitchFamily="34" charset="0"/>
              </a:rPr>
              <a:t>Severe and Critical patient procedures can be repeated several times in each patient stay (Occurrences per stay) and may not always be done (Probability of occurrence). As above, Columns F and B must contain the required values.</a:t>
            </a:r>
          </a:p>
          <a:p>
            <a:pPr marL="228600" indent="-228600">
              <a:spcBef>
                <a:spcPts val="600"/>
              </a:spcBef>
              <a:spcAft>
                <a:spcPts val="600"/>
              </a:spcAft>
              <a:buFont typeface="+mj-lt"/>
              <a:buAutoNum type="arabicPeriod"/>
            </a:pPr>
            <a:r>
              <a:rPr lang="en-GB" sz="1000" dirty="0">
                <a:cs typeface="Calibri" panose="020F0502020204030204" pitchFamily="34" charset="0"/>
              </a:rPr>
              <a:t>Screening and Triage is updated in the same way as for Mild and Moderate groups.</a:t>
            </a:r>
            <a:endParaRPr lang="en-US" sz="1000" dirty="0">
              <a:cs typeface="Calibri" panose="020F0502020204030204" pitchFamily="34" charset="0"/>
            </a:endParaRPr>
          </a:p>
        </p:txBody>
      </p:sp>
      <p:sp>
        <p:nvSpPr>
          <p:cNvPr id="4" name="Slide Number Placeholder 3"/>
          <p:cNvSpPr>
            <a:spLocks noGrp="1"/>
          </p:cNvSpPr>
          <p:nvPr>
            <p:ph type="sldNum" sz="quarter" idx="5"/>
          </p:nvPr>
        </p:nvSpPr>
        <p:spPr/>
        <p:txBody>
          <a:bodyPr/>
          <a:lstStyle/>
          <a:p>
            <a:fld id="{512B3EA2-B186-4FE4-8D00-258498A8F2A7}" type="slidenum">
              <a:rPr lang="en-US" smtClean="0"/>
              <a:t>7</a:t>
            </a:fld>
            <a:endParaRPr lang="en-US" dirty="0"/>
          </a:p>
        </p:txBody>
      </p:sp>
    </p:spTree>
    <p:extLst>
      <p:ext uri="{BB962C8B-B14F-4D97-AF65-F5344CB8AC3E}">
        <p14:creationId xmlns:p14="http://schemas.microsoft.com/office/powerpoint/2010/main" val="190579268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28600" indent="-228600">
              <a:spcBef>
                <a:spcPts val="600"/>
              </a:spcBef>
              <a:spcAft>
                <a:spcPts val="600"/>
              </a:spcAft>
              <a:buAutoNum type="arabicPeriod"/>
            </a:pPr>
            <a:r>
              <a:rPr lang="en-GB" dirty="0">
                <a:cs typeface="Calibri" panose="020F0502020204030204" pitchFamily="34" charset="0"/>
              </a:rPr>
              <a:t>Go to the </a:t>
            </a:r>
            <a:r>
              <a:rPr lang="en-GB" b="1" dirty="0">
                <a:cs typeface="Calibri" panose="020F0502020204030204" pitchFamily="34" charset="0"/>
              </a:rPr>
              <a:t>Health Facility </a:t>
            </a:r>
            <a:r>
              <a:rPr lang="en-GB" dirty="0">
                <a:cs typeface="Calibri" panose="020F0502020204030204" pitchFamily="34" charset="0"/>
              </a:rPr>
              <a:t>worksheet.</a:t>
            </a:r>
          </a:p>
          <a:p>
            <a:pPr marL="228600" indent="-228600">
              <a:spcBef>
                <a:spcPts val="600"/>
              </a:spcBef>
              <a:spcAft>
                <a:spcPts val="600"/>
              </a:spcAft>
              <a:buAutoNum type="arabicPeriod"/>
            </a:pPr>
            <a:r>
              <a:rPr lang="en-GB" dirty="0">
                <a:cs typeface="Calibri" panose="020F0502020204030204" pitchFamily="34" charset="0"/>
              </a:rPr>
              <a:t>You can define up to 20 health facilities and work units, at any level of scale, for example national, regional or local. These are simply health care locations with staff, which you define, and each of which deals with one kind of COVID-19 case, from mild to critical. Screening and triage is also included. Note that these can be work units that you </a:t>
            </a:r>
            <a:r>
              <a:rPr lang="en-GB" b="1" dirty="0">
                <a:cs typeface="Calibri" panose="020F0502020204030204" pitchFamily="34" charset="0"/>
              </a:rPr>
              <a:t>plan</a:t>
            </a:r>
            <a:r>
              <a:rPr lang="en-GB" dirty="0">
                <a:cs typeface="Calibri" panose="020F0502020204030204" pitchFamily="34" charset="0"/>
              </a:rPr>
              <a:t> to create, as well as those you have now.</a:t>
            </a:r>
          </a:p>
          <a:p>
            <a:pPr marL="228600" indent="-228600">
              <a:spcBef>
                <a:spcPts val="600"/>
              </a:spcBef>
              <a:spcAft>
                <a:spcPts val="600"/>
              </a:spcAft>
              <a:buAutoNum type="arabicPeriod"/>
            </a:pPr>
            <a:r>
              <a:rPr lang="en-GB" dirty="0">
                <a:cs typeface="Calibri" panose="020F0502020204030204" pitchFamily="34" charset="0"/>
              </a:rPr>
              <a:t>E</a:t>
            </a:r>
            <a:r>
              <a:rPr lang="en-GB" dirty="0"/>
              <a:t>ach work unit must have a defined severity level and is assumed to treat only these cases. </a:t>
            </a:r>
            <a:r>
              <a:rPr lang="en-GB" dirty="0">
                <a:highlight>
                  <a:srgbClr val="FFFF00"/>
                </a:highlight>
              </a:rPr>
              <a:t>Beds numbers can also be input (not relevant for screening or mild level care).</a:t>
            </a:r>
          </a:p>
          <a:p>
            <a:pPr marL="228600" indent="-228600">
              <a:spcBef>
                <a:spcPts val="600"/>
              </a:spcBef>
              <a:spcAft>
                <a:spcPts val="600"/>
              </a:spcAft>
              <a:buAutoNum type="arabicPeriod"/>
            </a:pPr>
            <a:r>
              <a:rPr lang="en-GB" dirty="0"/>
              <a:t>You can also include a description if you wish.</a:t>
            </a:r>
          </a:p>
          <a:p>
            <a:pPr marL="228600" indent="-228600">
              <a:spcBef>
                <a:spcPts val="600"/>
              </a:spcBef>
              <a:spcAft>
                <a:spcPts val="600"/>
              </a:spcAft>
              <a:buAutoNum type="arabicPeriod"/>
            </a:pPr>
            <a:r>
              <a:rPr lang="en-US" dirty="0">
                <a:cs typeface="Calibri" panose="020F0502020204030204" pitchFamily="34" charset="0"/>
              </a:rPr>
              <a:t>If more than 20 work units are required, then separate copies of the tool could be created, for example one spreadsheet per region.</a:t>
            </a:r>
            <a:endParaRPr lang="en-GB" dirty="0"/>
          </a:p>
          <a:p>
            <a:pPr marL="228600" indent="-228600">
              <a:spcBef>
                <a:spcPts val="600"/>
              </a:spcBef>
              <a:spcAft>
                <a:spcPts val="600"/>
              </a:spcAft>
              <a:buAutoNum type="arabicPeriod"/>
            </a:pPr>
            <a:endParaRPr lang="en-GB" dirty="0">
              <a:cs typeface="Calibri" panose="020F0502020204030204" pitchFamily="34" charset="0"/>
            </a:endParaRPr>
          </a:p>
        </p:txBody>
      </p:sp>
      <p:sp>
        <p:nvSpPr>
          <p:cNvPr id="4" name="Slide Number Placeholder 3"/>
          <p:cNvSpPr>
            <a:spLocks noGrp="1"/>
          </p:cNvSpPr>
          <p:nvPr>
            <p:ph type="sldNum" sz="quarter" idx="5"/>
          </p:nvPr>
        </p:nvSpPr>
        <p:spPr/>
        <p:txBody>
          <a:bodyPr/>
          <a:lstStyle/>
          <a:p>
            <a:fld id="{512B3EA2-B186-4FE4-8D00-258498A8F2A7}" type="slidenum">
              <a:rPr lang="en-US" smtClean="0"/>
              <a:t>8</a:t>
            </a:fld>
            <a:endParaRPr lang="en-US" dirty="0"/>
          </a:p>
        </p:txBody>
      </p:sp>
    </p:spTree>
    <p:extLst>
      <p:ext uri="{BB962C8B-B14F-4D97-AF65-F5344CB8AC3E}">
        <p14:creationId xmlns:p14="http://schemas.microsoft.com/office/powerpoint/2010/main" val="3133020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pPr marL="228600" lvl="0" indent="-228600">
              <a:spcBef>
                <a:spcPts val="600"/>
              </a:spcBef>
              <a:spcAft>
                <a:spcPts val="600"/>
              </a:spcAft>
              <a:buFont typeface="+mj-lt"/>
              <a:buAutoNum type="arabicPeriod"/>
            </a:pPr>
            <a:r>
              <a:rPr lang="en-GB" dirty="0"/>
              <a:t>Go to the </a:t>
            </a:r>
            <a:r>
              <a:rPr lang="en-GB" b="1" dirty="0"/>
              <a:t>Health Care Resources</a:t>
            </a:r>
            <a:r>
              <a:rPr lang="en-GB" dirty="0"/>
              <a:t> worksheet. </a:t>
            </a:r>
          </a:p>
          <a:p>
            <a:pPr marL="228600" lvl="0" indent="-228600">
              <a:spcBef>
                <a:spcPts val="600"/>
              </a:spcBef>
              <a:spcAft>
                <a:spcPts val="600"/>
              </a:spcAft>
              <a:buFont typeface="+mj-lt"/>
              <a:buAutoNum type="arabicPeriod"/>
            </a:pPr>
            <a:r>
              <a:rPr lang="en-GB" dirty="0"/>
              <a:t>For each of the health facilities and work units that you have just defined, and for each of the staff groups, define the number of staff as Full-Time Equivalents (FTE).</a:t>
            </a:r>
          </a:p>
          <a:p>
            <a:pPr marL="228600" lvl="0" indent="-228600">
              <a:spcBef>
                <a:spcPts val="600"/>
              </a:spcBef>
              <a:spcAft>
                <a:spcPts val="600"/>
              </a:spcAft>
              <a:buFont typeface="+mj-lt"/>
              <a:buAutoNum type="arabicPeriod"/>
            </a:pPr>
            <a:r>
              <a:rPr lang="en-GB" dirty="0"/>
              <a:t>Note that as each facility/unit is dealing with a specific level of severity, you should only define those workforce groups that are required. The worksheets following </a:t>
            </a:r>
            <a:r>
              <a:rPr lang="en-GB" dirty="0">
                <a:highlight>
                  <a:srgbClr val="FFFF00"/>
                </a:highlight>
              </a:rPr>
              <a:t>the</a:t>
            </a:r>
            <a:r>
              <a:rPr lang="en-GB" dirty="0"/>
              <a:t> </a:t>
            </a:r>
            <a:r>
              <a:rPr lang="en-GB" b="1" dirty="0"/>
              <a:t>Reference </a:t>
            </a:r>
            <a:r>
              <a:rPr lang="en-GB" dirty="0">
                <a:highlight>
                  <a:srgbClr val="FFFF00"/>
                </a:highlight>
              </a:rPr>
              <a:t>tab</a:t>
            </a:r>
            <a:r>
              <a:rPr lang="en-GB" b="1" dirty="0"/>
              <a:t> </a:t>
            </a:r>
            <a:r>
              <a:rPr lang="en-GB" dirty="0"/>
              <a:t>define these workforce groups.</a:t>
            </a:r>
          </a:p>
        </p:txBody>
      </p:sp>
      <p:sp>
        <p:nvSpPr>
          <p:cNvPr id="4" name="Slide Number Placeholder 3"/>
          <p:cNvSpPr>
            <a:spLocks noGrp="1"/>
          </p:cNvSpPr>
          <p:nvPr>
            <p:ph type="sldNum" sz="quarter" idx="5"/>
          </p:nvPr>
        </p:nvSpPr>
        <p:spPr/>
        <p:txBody>
          <a:bodyPr/>
          <a:lstStyle/>
          <a:p>
            <a:fld id="{512B3EA2-B186-4FE4-8D00-258498A8F2A7}" type="slidenum">
              <a:rPr lang="en-US" smtClean="0"/>
              <a:t>9</a:t>
            </a:fld>
            <a:endParaRPr lang="en-US" dirty="0"/>
          </a:p>
        </p:txBody>
      </p:sp>
    </p:spTree>
    <p:extLst>
      <p:ext uri="{BB962C8B-B14F-4D97-AF65-F5344CB8AC3E}">
        <p14:creationId xmlns:p14="http://schemas.microsoft.com/office/powerpoint/2010/main" val="384853947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9144000" cy="6858000"/>
          </a:xfrm>
          <a:solidFill>
            <a:srgbClr val="0074A2"/>
          </a:solidFill>
        </p:spPr>
        <p:txBody>
          <a:bodyPr bIns="1980000" anchor="ctr">
            <a:normAutofit/>
          </a:bodyPr>
          <a:lstStyle>
            <a:lvl1pPr algn="ctr">
              <a:defRPr sz="1050">
                <a:solidFill>
                  <a:schemeClr val="bg1"/>
                </a:solidFill>
              </a:defRPr>
            </a:lvl1pPr>
          </a:lstStyle>
          <a:p>
            <a:r>
              <a:rPr lang="en-GB" noProof="0" dirty="0"/>
              <a:t>Click on Icon to add picture, then arrange object (send to back)</a:t>
            </a:r>
            <a:br>
              <a:rPr lang="en-GB" noProof="0" dirty="0"/>
            </a:br>
            <a:r>
              <a:rPr lang="en-GB" noProof="0" dirty="0"/>
              <a:t>Change picture either by right mouse click on picture + „change picture“ </a:t>
            </a:r>
            <a:br>
              <a:rPr lang="en-GB" noProof="0" dirty="0"/>
            </a:br>
            <a:r>
              <a:rPr lang="en-GB" noProof="0" dirty="0"/>
              <a:t>or by deleting picture + resetting slide</a:t>
            </a:r>
          </a:p>
        </p:txBody>
      </p:sp>
      <p:sp>
        <p:nvSpPr>
          <p:cNvPr id="3" name="Subtitle 2"/>
          <p:cNvSpPr>
            <a:spLocks noGrp="1"/>
          </p:cNvSpPr>
          <p:nvPr>
            <p:ph type="subTitle" idx="1"/>
          </p:nvPr>
        </p:nvSpPr>
        <p:spPr bwMode="gray">
          <a:xfrm>
            <a:off x="2" y="4482004"/>
            <a:ext cx="9143999" cy="1655999"/>
          </a:xfrm>
          <a:solidFill>
            <a:schemeClr val="tx2"/>
          </a:solidFill>
        </p:spPr>
        <p:txBody>
          <a:bodyPr lIns="468000" tIns="360000" rIns="360000" bIns="828000" anchor="b">
            <a:noAutofit/>
          </a:bodyPr>
          <a:lstStyle>
            <a:lvl1pPr marL="0" indent="0" algn="l">
              <a:lnSpc>
                <a:spcPct val="90000"/>
              </a:lnSpc>
              <a:buNone/>
              <a:defRPr sz="1800" b="0" i="0">
                <a:solidFill>
                  <a:schemeClr val="bg1"/>
                </a:solidFill>
                <a:latin typeface="Calibri" panose="020F050202020403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dirty="0"/>
              <a:t>Click to edit Master subtitle style</a:t>
            </a:r>
            <a:endParaRPr lang="en-GB" noProof="0" dirty="0"/>
          </a:p>
        </p:txBody>
      </p:sp>
      <p:sp>
        <p:nvSpPr>
          <p:cNvPr id="2" name="Title 1"/>
          <p:cNvSpPr>
            <a:spLocks noGrp="1"/>
          </p:cNvSpPr>
          <p:nvPr>
            <p:ph type="ctrTitle" hasCustomPrompt="1"/>
          </p:nvPr>
        </p:nvSpPr>
        <p:spPr bwMode="gray">
          <a:xfrm>
            <a:off x="0" y="485184"/>
            <a:ext cx="5508000" cy="1119158"/>
          </a:xfrm>
          <a:noFill/>
        </p:spPr>
        <p:txBody>
          <a:bodyPr lIns="468000" tIns="72000" rIns="450000" bIns="180000" anchor="t" anchorCtr="0">
            <a:noAutofit/>
          </a:bodyPr>
          <a:lstStyle>
            <a:lvl1pPr algn="l">
              <a:lnSpc>
                <a:spcPct val="85000"/>
              </a:lnSpc>
              <a:defRPr sz="3150" b="0" i="0">
                <a:solidFill>
                  <a:schemeClr val="bg1"/>
                </a:solidFill>
                <a:latin typeface="Calibri" panose="020F0502020204030204" pitchFamily="34" charset="0"/>
              </a:defRPr>
            </a:lvl1pPr>
          </a:lstStyle>
          <a:p>
            <a:r>
              <a:rPr lang="en-GB" noProof="0" dirty="0"/>
              <a:t>Click to edit </a:t>
            </a:r>
            <a:br>
              <a:rPr lang="en-GB" noProof="0" dirty="0"/>
            </a:br>
            <a:r>
              <a:rPr lang="en-GB" noProof="0" dirty="0"/>
              <a:t>Master title style</a:t>
            </a:r>
          </a:p>
        </p:txBody>
      </p:sp>
      <p:sp>
        <p:nvSpPr>
          <p:cNvPr id="36" name="Text Placeholder 35"/>
          <p:cNvSpPr>
            <a:spLocks noGrp="1"/>
          </p:cNvSpPr>
          <p:nvPr>
            <p:ph type="body" sz="quarter" idx="10" hasCustomPrompt="1"/>
          </p:nvPr>
        </p:nvSpPr>
        <p:spPr bwMode="gray">
          <a:xfrm>
            <a:off x="360000" y="6507006"/>
            <a:ext cx="4478700" cy="247650"/>
          </a:xfrm>
        </p:spPr>
        <p:txBody>
          <a:bodyPr lIns="0" anchor="ctr">
            <a:noAutofit/>
          </a:bodyPr>
          <a:lstStyle>
            <a:lvl1pPr>
              <a:defRPr sz="75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Name of Author  |  Function | Division | Country </a:t>
            </a:r>
          </a:p>
        </p:txBody>
      </p:sp>
      <p:sp>
        <p:nvSpPr>
          <p:cNvPr id="90" name="Text Placeholder 35"/>
          <p:cNvSpPr>
            <a:spLocks noGrp="1"/>
          </p:cNvSpPr>
          <p:nvPr>
            <p:ph type="body" sz="quarter" idx="16" hasCustomPrompt="1"/>
          </p:nvPr>
        </p:nvSpPr>
        <p:spPr bwMode="gray">
          <a:xfrm>
            <a:off x="7121935" y="6476048"/>
            <a:ext cx="1646444" cy="247650"/>
          </a:xfrm>
        </p:spPr>
        <p:txBody>
          <a:bodyPr rIns="0" anchor="ctr">
            <a:noAutofit/>
          </a:bodyPr>
          <a:lstStyle>
            <a:lvl1pPr algn="ctr">
              <a:defRPr sz="1200" b="0" i="0" spc="0" baseline="0">
                <a:solidFill>
                  <a:schemeClr val="bg2"/>
                </a:solidFill>
                <a:latin typeface="Calibri" panose="020F0502020204030204" pitchFamily="34" charset="0"/>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www.euro.who.int</a:t>
            </a:r>
          </a:p>
        </p:txBody>
      </p:sp>
      <p:sp>
        <p:nvSpPr>
          <p:cNvPr id="62" name="Text Placeholder 35"/>
          <p:cNvSpPr>
            <a:spLocks noGrp="1"/>
          </p:cNvSpPr>
          <p:nvPr>
            <p:ph type="body" sz="quarter" idx="15" hasCustomPrompt="1"/>
          </p:nvPr>
        </p:nvSpPr>
        <p:spPr bwMode="gray">
          <a:xfrm>
            <a:off x="359999" y="5440855"/>
            <a:ext cx="8408379" cy="288000"/>
          </a:xfrm>
        </p:spPr>
        <p:txBody>
          <a:bodyPr lIns="0" rIns="90000">
            <a:noAutofit/>
          </a:bodyPr>
          <a:lstStyle>
            <a:lvl1pPr algn="l">
              <a:defRPr sz="1200" b="0" i="0">
                <a:solidFill>
                  <a:schemeClr val="bg1"/>
                </a:solidFill>
                <a:latin typeface="Calibri" panose="020F0502020204030204" pitchFamily="34" charset="0"/>
                <a:cs typeface="Arial" panose="020B0604020202020204" pitchFamily="34"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Date</a:t>
            </a:r>
          </a:p>
        </p:txBody>
      </p:sp>
      <p:pic>
        <p:nvPicPr>
          <p:cNvPr id="5" name="Picture 4">
            <a:extLst>
              <a:ext uri="{FF2B5EF4-FFF2-40B4-BE49-F238E27FC236}">
                <a16:creationId xmlns:a16="http://schemas.microsoft.com/office/drawing/2014/main" id="{393265FB-D661-4A0A-BF3F-49FFEE0AEDDF}"/>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508000" y="484633"/>
            <a:ext cx="3265471" cy="1121571"/>
          </a:xfrm>
          <a:prstGeom prst="rect">
            <a:avLst/>
          </a:prstGeom>
        </p:spPr>
      </p:pic>
    </p:spTree>
    <p:extLst>
      <p:ext uri="{BB962C8B-B14F-4D97-AF65-F5344CB8AC3E}">
        <p14:creationId xmlns:p14="http://schemas.microsoft.com/office/powerpoint/2010/main" val="326805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hapter Intro large Text blue">
    <p:spTree>
      <p:nvGrpSpPr>
        <p:cNvPr id="1" name=""/>
        <p:cNvGrpSpPr/>
        <p:nvPr/>
      </p:nvGrpSpPr>
      <p:grpSpPr>
        <a:xfrm>
          <a:off x="0" y="0"/>
          <a:ext cx="0" cy="0"/>
          <a:chOff x="0" y="0"/>
          <a:chExt cx="0" cy="0"/>
        </a:xfrm>
      </p:grpSpPr>
      <p:sp>
        <p:nvSpPr>
          <p:cNvPr id="18" name="Date Placeholder 17"/>
          <p:cNvSpPr>
            <a:spLocks noGrp="1"/>
          </p:cNvSpPr>
          <p:nvPr>
            <p:ph type="dt" sz="half" idx="14"/>
          </p:nvPr>
        </p:nvSpPr>
        <p:spPr bwMode="invGray">
          <a:noFill/>
        </p:spPr>
        <p:txBody>
          <a:bodyPr/>
          <a:lstStyle>
            <a:lvl1pPr>
              <a:defRPr>
                <a:solidFill>
                  <a:schemeClr val="bg2"/>
                </a:solidFill>
              </a:defRPr>
            </a:lvl1pPr>
          </a:lstStyle>
          <a:p>
            <a:fld id="{AD0CC27D-0020-48D4-9B6C-9E6EA0640D93}" type="datetime1">
              <a:rPr lang="en-GB" noProof="0" smtClean="0"/>
              <a:t>05/05/2020</a:t>
            </a:fld>
            <a:endParaRPr lang="en-GB" noProof="0" dirty="0"/>
          </a:p>
        </p:txBody>
      </p:sp>
      <p:sp>
        <p:nvSpPr>
          <p:cNvPr id="19" name="Footer Placeholder 18"/>
          <p:cNvSpPr>
            <a:spLocks noGrp="1"/>
          </p:cNvSpPr>
          <p:nvPr>
            <p:ph type="ftr" sz="quarter" idx="15"/>
          </p:nvPr>
        </p:nvSpPr>
        <p:spPr bwMode="invGray">
          <a:noFill/>
        </p:spPr>
        <p:txBody>
          <a:bodyPr/>
          <a:lstStyle/>
          <a:p>
            <a:r>
              <a:rPr lang="en-GB" noProof="0" dirty="0"/>
              <a:t>|     Title of the presentation</a:t>
            </a:r>
          </a:p>
        </p:txBody>
      </p:sp>
      <p:sp>
        <p:nvSpPr>
          <p:cNvPr id="20" name="Slide Number Placeholder 19"/>
          <p:cNvSpPr>
            <a:spLocks noGrp="1"/>
          </p:cNvSpPr>
          <p:nvPr>
            <p:ph type="sldNum" sz="quarter" idx="16"/>
          </p:nvPr>
        </p:nvSpPr>
        <p:spPr bwMode="invGray">
          <a:noFill/>
        </p:spPr>
        <p:txBody>
          <a:bodyPr/>
          <a:lstStyle/>
          <a:p>
            <a:fld id="{A74CE0EA-F3B5-4684-BA10-C594598FDB9C}" type="slidenum">
              <a:rPr lang="en-GB" noProof="0" smtClean="0"/>
              <a:pPr/>
              <a:t>‹#›</a:t>
            </a:fld>
            <a:endParaRPr lang="en-GB" noProof="0" dirty="0"/>
          </a:p>
        </p:txBody>
      </p:sp>
      <p:sp>
        <p:nvSpPr>
          <p:cNvPr id="17" name="Text Placeholder 7"/>
          <p:cNvSpPr>
            <a:spLocks noGrp="1"/>
          </p:cNvSpPr>
          <p:nvPr>
            <p:ph type="body" sz="quarter" idx="21" hasCustomPrompt="1"/>
          </p:nvPr>
        </p:nvSpPr>
        <p:spPr bwMode="invGray">
          <a:xfrm>
            <a:off x="360000" y="6293652"/>
            <a:ext cx="8419774" cy="208579"/>
          </a:xfrm>
          <a:noFill/>
        </p:spPr>
        <p:txBody>
          <a:bodyPr anchor="t">
            <a:normAutofit/>
          </a:bodyPr>
          <a:lstStyle>
            <a:lvl1pPr>
              <a:defRPr sz="600" b="0">
                <a:solidFill>
                  <a:schemeClr val="bg2"/>
                </a:solidFill>
                <a:latin typeface="+mn-lt"/>
              </a:defRPr>
            </a:lvl1pPr>
          </a:lstStyle>
          <a:p>
            <a:pPr lvl="0"/>
            <a:r>
              <a:rPr lang="en-GB" noProof="0"/>
              <a:t>Source:</a:t>
            </a:r>
          </a:p>
        </p:txBody>
      </p:sp>
      <p:sp>
        <p:nvSpPr>
          <p:cNvPr id="4" name="Title 3"/>
          <p:cNvSpPr>
            <a:spLocks noGrp="1"/>
          </p:cNvSpPr>
          <p:nvPr>
            <p:ph type="title"/>
          </p:nvPr>
        </p:nvSpPr>
        <p:spPr bwMode="invGray">
          <a:noFill/>
        </p:spPr>
        <p:txBody>
          <a:bodyPr/>
          <a:lstStyle/>
          <a:p>
            <a:r>
              <a:rPr lang="en-US" noProof="0"/>
              <a:t>Click to edit Master title style</a:t>
            </a:r>
            <a:endParaRPr lang="en-GB" noProof="0"/>
          </a:p>
        </p:txBody>
      </p:sp>
      <p:sp>
        <p:nvSpPr>
          <p:cNvPr id="15"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i="0">
                <a:solidFill>
                  <a:schemeClr val="bg1"/>
                </a:solidFill>
                <a:latin typeface="Calibri" panose="020F0502020204030204" pitchFamily="34" charset="0"/>
              </a:defRPr>
            </a:lvl1pPr>
          </a:lstStyle>
          <a:p>
            <a:pPr lvl="0"/>
            <a:r>
              <a:rPr lang="en-GB" noProof="0" dirty="0"/>
              <a:t>One line Subtitle (optional)</a:t>
            </a:r>
          </a:p>
        </p:txBody>
      </p:sp>
      <p:sp>
        <p:nvSpPr>
          <p:cNvPr id="12" name="Text Placeholder 4"/>
          <p:cNvSpPr>
            <a:spLocks noGrp="1"/>
          </p:cNvSpPr>
          <p:nvPr>
            <p:ph type="body" sz="quarter" idx="18"/>
          </p:nvPr>
        </p:nvSpPr>
        <p:spPr bwMode="invGray">
          <a:xfrm>
            <a:off x="360000" y="1800000"/>
            <a:ext cx="8419774" cy="4237200"/>
          </a:xfrm>
          <a:noFill/>
        </p:spPr>
        <p:txBody>
          <a:bodyPr lIns="0" tIns="0" rIns="0" bIns="0"/>
          <a:lstStyle>
            <a:lvl1pPr>
              <a:lnSpc>
                <a:spcPct val="110000"/>
              </a:lnSpc>
              <a:defRPr sz="1050" b="1">
                <a:solidFill>
                  <a:schemeClr val="bg2"/>
                </a:solidFill>
                <a:latin typeface="+mn-lt"/>
              </a:defRPr>
            </a:lvl1pPr>
            <a:lvl2pPr>
              <a:lnSpc>
                <a:spcPct val="110000"/>
              </a:lnSpc>
              <a:defRPr sz="1050">
                <a:solidFill>
                  <a:schemeClr val="bg2"/>
                </a:solidFill>
                <a:latin typeface="+mn-lt"/>
              </a:defRPr>
            </a:lvl2pPr>
          </a:lstStyle>
          <a:p>
            <a:pPr lvl="0"/>
            <a:r>
              <a:rPr lang="en-US" noProof="0"/>
              <a:t>Click to edit Master text styles</a:t>
            </a:r>
          </a:p>
          <a:p>
            <a:pPr lvl="1"/>
            <a:r>
              <a:rPr lang="en-US" noProof="0"/>
              <a:t>Second level</a:t>
            </a:r>
          </a:p>
        </p:txBody>
      </p:sp>
    </p:spTree>
    <p:extLst>
      <p:ext uri="{BB962C8B-B14F-4D97-AF65-F5344CB8AC3E}">
        <p14:creationId xmlns:p14="http://schemas.microsoft.com/office/powerpoint/2010/main" val="16695699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hapter Intro Image blue">
    <p:spTree>
      <p:nvGrpSpPr>
        <p:cNvPr id="1" name=""/>
        <p:cNvGrpSpPr/>
        <p:nvPr/>
      </p:nvGrpSpPr>
      <p:grpSpPr>
        <a:xfrm>
          <a:off x="0" y="0"/>
          <a:ext cx="0" cy="0"/>
          <a:chOff x="0" y="0"/>
          <a:chExt cx="0" cy="0"/>
        </a:xfrm>
      </p:grpSpPr>
      <p:sp>
        <p:nvSpPr>
          <p:cNvPr id="8" name="Picture Placeholder 5"/>
          <p:cNvSpPr>
            <a:spLocks noGrp="1"/>
          </p:cNvSpPr>
          <p:nvPr>
            <p:ph type="pic" sz="quarter" idx="17" hasCustomPrompt="1"/>
          </p:nvPr>
        </p:nvSpPr>
        <p:spPr bwMode="gray">
          <a:xfrm>
            <a:off x="0" y="0"/>
            <a:ext cx="9144000" cy="6858000"/>
          </a:xfrm>
          <a:solidFill>
            <a:srgbClr val="0074A2"/>
          </a:solidFill>
        </p:spPr>
        <p:txBody>
          <a:bodyPr wrap="square" tIns="1980000" bIns="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9" name="Text Placeholder 4"/>
          <p:cNvSpPr>
            <a:spLocks noGrp="1"/>
          </p:cNvSpPr>
          <p:nvPr>
            <p:ph type="body" sz="quarter" idx="18"/>
          </p:nvPr>
        </p:nvSpPr>
        <p:spPr bwMode="gray">
          <a:xfrm>
            <a:off x="2" y="1800000"/>
            <a:ext cx="3209925" cy="1649446"/>
          </a:xfrm>
          <a:solidFill>
            <a:schemeClr val="tx2">
              <a:alpha val="90000"/>
            </a:schemeClr>
          </a:solidFill>
        </p:spPr>
        <p:txBody>
          <a:bodyPr lIns="468000" tIns="180000" rIns="360000" bIns="180000">
            <a:noAutofit/>
          </a:bodyPr>
          <a:lstStyle>
            <a:lvl1pPr>
              <a:defRPr sz="2100" b="0" i="0">
                <a:solidFill>
                  <a:schemeClr val="bg1"/>
                </a:solidFill>
                <a:latin typeface="Calibri" panose="020F0502020204030204" pitchFamily="34" charset="0"/>
              </a:defRPr>
            </a:lvl1pPr>
            <a:lvl2pPr marL="406004" indent="-205979">
              <a:tabLst>
                <a:tab pos="1210866" algn="l"/>
              </a:tabLst>
              <a:defRPr sz="2100">
                <a:solidFill>
                  <a:schemeClr val="bg1"/>
                </a:solidFill>
                <a:latin typeface="+mj-lt"/>
              </a:defRPr>
            </a:lvl2pPr>
          </a:lstStyle>
          <a:p>
            <a:pPr lvl="0"/>
            <a:r>
              <a:rPr lang="en-US" noProof="0" dirty="0"/>
              <a:t>Click to edit Master text styles</a:t>
            </a:r>
          </a:p>
        </p:txBody>
      </p:sp>
      <p:sp>
        <p:nvSpPr>
          <p:cNvPr id="2" name="Date Placeholder 1"/>
          <p:cNvSpPr>
            <a:spLocks noGrp="1"/>
          </p:cNvSpPr>
          <p:nvPr>
            <p:ph type="dt" sz="half" idx="19"/>
          </p:nvPr>
        </p:nvSpPr>
        <p:spPr bwMode="gray"/>
        <p:txBody>
          <a:bodyPr/>
          <a:lstStyle>
            <a:lvl1pPr>
              <a:defRPr>
                <a:solidFill>
                  <a:schemeClr val="bg2"/>
                </a:solidFill>
              </a:defRPr>
            </a:lvl1pPr>
          </a:lstStyle>
          <a:p>
            <a:fld id="{A68D69CF-73BC-4E26-B56A-FEC2ABB77ED4}" type="datetime1">
              <a:rPr lang="en-GB" noProof="0" smtClean="0"/>
              <a:t>05/05/2020</a:t>
            </a:fld>
            <a:endParaRPr lang="en-GB" noProof="0" dirty="0"/>
          </a:p>
        </p:txBody>
      </p:sp>
      <p:sp>
        <p:nvSpPr>
          <p:cNvPr id="3" name="Footer Placeholder 2"/>
          <p:cNvSpPr>
            <a:spLocks noGrp="1"/>
          </p:cNvSpPr>
          <p:nvPr>
            <p:ph type="ftr" sz="quarter" idx="20"/>
          </p:nvPr>
        </p:nvSpPr>
        <p:spPr bwMode="gray"/>
        <p:txBody>
          <a:bodyPr/>
          <a:lstStyle>
            <a:lvl1pPr>
              <a:defRPr>
                <a:solidFill>
                  <a:schemeClr val="bg2"/>
                </a:solidFill>
              </a:defRPr>
            </a:lvl1pPr>
          </a:lstStyle>
          <a:p>
            <a:r>
              <a:rPr lang="en-GB" noProof="0" dirty="0"/>
              <a:t>|     Title of the presentation</a:t>
            </a:r>
          </a:p>
        </p:txBody>
      </p:sp>
      <p:sp>
        <p:nvSpPr>
          <p:cNvPr id="4" name="Slide Number Placeholder 3"/>
          <p:cNvSpPr>
            <a:spLocks noGrp="1"/>
          </p:cNvSpPr>
          <p:nvPr>
            <p:ph type="sldNum" sz="quarter" idx="21"/>
          </p:nvPr>
        </p:nvSpPr>
        <p:spPr bwMode="gray"/>
        <p:txBody>
          <a:bodyPr/>
          <a:lstStyle>
            <a:lvl1pPr>
              <a:defRPr>
                <a:solidFill>
                  <a:schemeClr val="bg2"/>
                </a:solidFill>
              </a:defRPr>
            </a:lvl1pPr>
          </a:lstStyle>
          <a:p>
            <a:fld id="{A74CE0EA-F3B5-4684-BA10-C594598FDB9C}" type="slidenum">
              <a:rPr lang="en-GB" noProof="0" smtClean="0"/>
              <a:pPr/>
              <a:t>‹#›</a:t>
            </a:fld>
            <a:endParaRPr lang="en-GB" noProof="0" dirty="0"/>
          </a:p>
        </p:txBody>
      </p:sp>
      <p:sp>
        <p:nvSpPr>
          <p:cNvPr id="15" name="Text Placeholder 7"/>
          <p:cNvSpPr>
            <a:spLocks noGrp="1"/>
          </p:cNvSpPr>
          <p:nvPr>
            <p:ph type="body" sz="quarter" idx="22" hasCustomPrompt="1"/>
          </p:nvPr>
        </p:nvSpPr>
        <p:spPr bwMode="gray">
          <a:xfrm>
            <a:off x="360000" y="6293652"/>
            <a:ext cx="8419774" cy="208579"/>
          </a:xfrm>
        </p:spPr>
        <p:txBody>
          <a:bodyPr anchor="t">
            <a:normAutofit/>
          </a:bodyPr>
          <a:lstStyle>
            <a:lvl1pPr>
              <a:defRPr sz="600" b="0">
                <a:solidFill>
                  <a:schemeClr val="bg2"/>
                </a:solidFill>
                <a:latin typeface="+mn-lt"/>
              </a:defRPr>
            </a:lvl1pPr>
          </a:lstStyle>
          <a:p>
            <a:pPr lvl="0"/>
            <a:r>
              <a:rPr lang="en-GB" noProof="0"/>
              <a:t>Source:</a:t>
            </a:r>
          </a:p>
        </p:txBody>
      </p:sp>
      <p:sp>
        <p:nvSpPr>
          <p:cNvPr id="17" name="Title 16"/>
          <p:cNvSpPr>
            <a:spLocks noGrp="1"/>
          </p:cNvSpPr>
          <p:nvPr>
            <p:ph type="title"/>
          </p:nvPr>
        </p:nvSpPr>
        <p:spPr bwMode="gray"/>
        <p:txBody>
          <a:bodyPr/>
          <a:lstStyle/>
          <a:p>
            <a:r>
              <a:rPr lang="en-US" noProof="0"/>
              <a:t>Click to edit Master title style</a:t>
            </a:r>
            <a:endParaRPr lang="en-GB" noProof="0"/>
          </a:p>
        </p:txBody>
      </p:sp>
      <p:pic>
        <p:nvPicPr>
          <p:cNvPr id="10" name="Picture 9">
            <a:extLst>
              <a:ext uri="{FF2B5EF4-FFF2-40B4-BE49-F238E27FC236}">
                <a16:creationId xmlns:a16="http://schemas.microsoft.com/office/drawing/2014/main" id="{04CD593D-F489-4F83-AB35-3306FDE7AA7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303770" y="365761"/>
            <a:ext cx="1481206" cy="694887"/>
          </a:xfrm>
          <a:prstGeom prst="rect">
            <a:avLst/>
          </a:prstGeom>
        </p:spPr>
      </p:pic>
    </p:spTree>
    <p:extLst>
      <p:ext uri="{BB962C8B-B14F-4D97-AF65-F5344CB8AC3E}">
        <p14:creationId xmlns:p14="http://schemas.microsoft.com/office/powerpoint/2010/main" val="15617997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genda blue new">
    <p:spTree>
      <p:nvGrpSpPr>
        <p:cNvPr id="1" name=""/>
        <p:cNvGrpSpPr/>
        <p:nvPr/>
      </p:nvGrpSpPr>
      <p:grpSpPr>
        <a:xfrm>
          <a:off x="0" y="0"/>
          <a:ext cx="0" cy="0"/>
          <a:chOff x="0" y="0"/>
          <a:chExt cx="0" cy="0"/>
        </a:xfrm>
      </p:grpSpPr>
      <p:sp>
        <p:nvSpPr>
          <p:cNvPr id="7" name="Date Placeholder 6"/>
          <p:cNvSpPr>
            <a:spLocks noGrp="1"/>
          </p:cNvSpPr>
          <p:nvPr>
            <p:ph type="dt" sz="half" idx="30"/>
          </p:nvPr>
        </p:nvSpPr>
        <p:spPr bwMode="gray"/>
        <p:txBody>
          <a:bodyPr/>
          <a:lstStyle/>
          <a:p>
            <a:fld id="{99262F6C-3198-4C0D-9FD3-A522B66D4040}" type="datetime1">
              <a:rPr lang="en-GB" noProof="0" smtClean="0"/>
              <a:t>05/05/2020</a:t>
            </a:fld>
            <a:endParaRPr lang="en-GB" noProof="0" dirty="0"/>
          </a:p>
        </p:txBody>
      </p:sp>
      <p:sp>
        <p:nvSpPr>
          <p:cNvPr id="8" name="Footer Placeholder 7"/>
          <p:cNvSpPr>
            <a:spLocks noGrp="1"/>
          </p:cNvSpPr>
          <p:nvPr>
            <p:ph type="ftr" sz="quarter" idx="31"/>
          </p:nvPr>
        </p:nvSpPr>
        <p:spPr bwMode="gray"/>
        <p:txBody>
          <a:bodyPr/>
          <a:lstStyle/>
          <a:p>
            <a:r>
              <a:rPr lang="en-GB" noProof="0" dirty="0"/>
              <a:t>|     Title of the presentation</a:t>
            </a:r>
          </a:p>
        </p:txBody>
      </p:sp>
      <p:sp>
        <p:nvSpPr>
          <p:cNvPr id="9" name="Slide Number Placeholder 8"/>
          <p:cNvSpPr>
            <a:spLocks noGrp="1"/>
          </p:cNvSpPr>
          <p:nvPr>
            <p:ph type="sldNum" sz="quarter" idx="32"/>
          </p:nvPr>
        </p:nvSpPr>
        <p:spPr bwMode="gray"/>
        <p:txBody>
          <a:bodyPr/>
          <a:lstStyle/>
          <a:p>
            <a:fld id="{A74CE0EA-F3B5-4684-BA10-C594598FDB9C}" type="slidenum">
              <a:rPr lang="en-GB" noProof="0" smtClean="0"/>
              <a:pPr/>
              <a:t>‹#›</a:t>
            </a:fld>
            <a:endParaRPr lang="en-GB" noProof="0" dirty="0"/>
          </a:p>
        </p:txBody>
      </p:sp>
      <p:sp>
        <p:nvSpPr>
          <p:cNvPr id="10" name="Title 9"/>
          <p:cNvSpPr>
            <a:spLocks noGrp="1"/>
          </p:cNvSpPr>
          <p:nvPr>
            <p:ph type="title"/>
          </p:nvPr>
        </p:nvSpPr>
        <p:spPr bwMode="gray">
          <a:xfrm>
            <a:off x="359999" y="359999"/>
            <a:ext cx="6120000" cy="720000"/>
          </a:xfrm>
        </p:spPr>
        <p:txBody>
          <a:bodyPr/>
          <a:lstStyle/>
          <a:p>
            <a:r>
              <a:rPr lang="en-US" noProof="0"/>
              <a:t>Click to edit Master title style</a:t>
            </a:r>
            <a:endParaRPr lang="en-GB" noProof="0"/>
          </a:p>
        </p:txBody>
      </p:sp>
      <p:sp>
        <p:nvSpPr>
          <p:cNvPr id="28" name="Rectangle 27"/>
          <p:cNvSpPr/>
          <p:nvPr userDrawn="1"/>
        </p:nvSpPr>
        <p:spPr bwMode="gray">
          <a:xfrm>
            <a:off x="360001" y="1800002"/>
            <a:ext cx="4775881" cy="14249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noProof="0" dirty="0"/>
          </a:p>
        </p:txBody>
      </p:sp>
      <p:sp>
        <p:nvSpPr>
          <p:cNvPr id="4" name="Text Placeholder 3"/>
          <p:cNvSpPr>
            <a:spLocks noGrp="1"/>
          </p:cNvSpPr>
          <p:nvPr>
            <p:ph type="body" sz="quarter" idx="33" hasCustomPrompt="1"/>
          </p:nvPr>
        </p:nvSpPr>
        <p:spPr>
          <a:xfrm>
            <a:off x="359999" y="2143683"/>
            <a:ext cx="741363" cy="396000"/>
          </a:xfrm>
        </p:spPr>
        <p:txBody>
          <a:bodyPr/>
          <a:lstStyle>
            <a:lvl1pPr>
              <a:defRPr sz="2100" b="0" i="0">
                <a:latin typeface="Calibri" panose="020F0502020204030204" pitchFamily="34" charset="0"/>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dirty="0"/>
              <a:t>01</a:t>
            </a:r>
          </a:p>
        </p:txBody>
      </p:sp>
      <p:sp>
        <p:nvSpPr>
          <p:cNvPr id="31" name="Text Placeholder 3"/>
          <p:cNvSpPr>
            <a:spLocks noGrp="1"/>
          </p:cNvSpPr>
          <p:nvPr>
            <p:ph type="body" sz="quarter" idx="34" hasCustomPrompt="1"/>
          </p:nvPr>
        </p:nvSpPr>
        <p:spPr>
          <a:xfrm>
            <a:off x="1280578" y="2143683"/>
            <a:ext cx="3855302" cy="396000"/>
          </a:xfrm>
        </p:spPr>
        <p:txBody>
          <a:bodyPr tIns="144000"/>
          <a:lstStyle>
            <a:lvl1pPr>
              <a:lnSpc>
                <a:spcPct val="100000"/>
              </a:lnSpc>
              <a:spcBef>
                <a:spcPts val="0"/>
              </a:spcBef>
              <a:spcAft>
                <a:spcPts val="0"/>
              </a:spcAft>
              <a:defRPr sz="1200" b="0">
                <a:solidFill>
                  <a:schemeClr val="bg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34" name="Text Placeholder 3"/>
          <p:cNvSpPr>
            <a:spLocks noGrp="1"/>
          </p:cNvSpPr>
          <p:nvPr>
            <p:ph type="body" sz="quarter" idx="35" hasCustomPrompt="1"/>
          </p:nvPr>
        </p:nvSpPr>
        <p:spPr>
          <a:xfrm>
            <a:off x="5574552" y="2143683"/>
            <a:ext cx="3205222" cy="396000"/>
          </a:xfrm>
        </p:spPr>
        <p:txBody>
          <a:bodyPr tIns="144000"/>
          <a:lstStyle>
            <a:lvl1pPr>
              <a:lnSpc>
                <a:spcPct val="100000"/>
              </a:lnSpc>
              <a:spcBef>
                <a:spcPts val="0"/>
              </a:spcBef>
              <a:spcAft>
                <a:spcPts val="0"/>
              </a:spcAft>
              <a:defRPr sz="1200" b="0">
                <a:solidFill>
                  <a:schemeClr val="bg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36" name="Text Placeholder 3"/>
          <p:cNvSpPr>
            <a:spLocks noGrp="1"/>
          </p:cNvSpPr>
          <p:nvPr>
            <p:ph type="body" sz="quarter" idx="36" hasCustomPrompt="1"/>
          </p:nvPr>
        </p:nvSpPr>
        <p:spPr>
          <a:xfrm>
            <a:off x="359999" y="2877928"/>
            <a:ext cx="741363" cy="396000"/>
          </a:xfrm>
        </p:spPr>
        <p:txBody>
          <a:bodyPr/>
          <a:lstStyle>
            <a:lvl1pPr>
              <a:defRPr sz="2100" b="0" i="0">
                <a:latin typeface="Calibri" panose="020F0502020204030204" pitchFamily="34" charset="0"/>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dirty="0"/>
              <a:t>02</a:t>
            </a:r>
          </a:p>
        </p:txBody>
      </p:sp>
      <p:sp>
        <p:nvSpPr>
          <p:cNvPr id="37" name="Text Placeholder 3"/>
          <p:cNvSpPr>
            <a:spLocks noGrp="1"/>
          </p:cNvSpPr>
          <p:nvPr>
            <p:ph type="body" sz="quarter" idx="37" hasCustomPrompt="1"/>
          </p:nvPr>
        </p:nvSpPr>
        <p:spPr>
          <a:xfrm>
            <a:off x="1280578" y="2877928"/>
            <a:ext cx="3855302" cy="396000"/>
          </a:xfrm>
        </p:spPr>
        <p:txBody>
          <a:bodyPr tIns="144000"/>
          <a:lstStyle>
            <a:lvl1pPr>
              <a:lnSpc>
                <a:spcPct val="100000"/>
              </a:lnSpc>
              <a:spcBef>
                <a:spcPts val="0"/>
              </a:spcBef>
              <a:spcAft>
                <a:spcPts val="0"/>
              </a:spcAft>
              <a:defRPr sz="1200" b="0">
                <a:solidFill>
                  <a:schemeClr val="bg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39" name="Text Placeholder 3"/>
          <p:cNvSpPr>
            <a:spLocks noGrp="1"/>
          </p:cNvSpPr>
          <p:nvPr>
            <p:ph type="body" sz="quarter" idx="38" hasCustomPrompt="1"/>
          </p:nvPr>
        </p:nvSpPr>
        <p:spPr>
          <a:xfrm>
            <a:off x="5574552" y="2877928"/>
            <a:ext cx="3205222" cy="396000"/>
          </a:xfrm>
        </p:spPr>
        <p:txBody>
          <a:bodyPr tIns="144000"/>
          <a:lstStyle>
            <a:lvl1pPr>
              <a:lnSpc>
                <a:spcPct val="100000"/>
              </a:lnSpc>
              <a:spcBef>
                <a:spcPts val="0"/>
              </a:spcBef>
              <a:spcAft>
                <a:spcPts val="0"/>
              </a:spcAft>
              <a:defRPr sz="1200" b="0">
                <a:solidFill>
                  <a:schemeClr val="bg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40" name="Text Placeholder 3"/>
          <p:cNvSpPr>
            <a:spLocks noGrp="1"/>
          </p:cNvSpPr>
          <p:nvPr>
            <p:ph type="body" sz="quarter" idx="39" hasCustomPrompt="1"/>
          </p:nvPr>
        </p:nvSpPr>
        <p:spPr>
          <a:xfrm>
            <a:off x="359999" y="3612173"/>
            <a:ext cx="741363" cy="396000"/>
          </a:xfrm>
        </p:spPr>
        <p:txBody>
          <a:bodyPr/>
          <a:lstStyle>
            <a:lvl1pPr>
              <a:defRPr sz="2100" b="0" i="0">
                <a:latin typeface="Calibri" panose="020F0502020204030204" pitchFamily="34" charset="0"/>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dirty="0"/>
              <a:t>03</a:t>
            </a:r>
          </a:p>
        </p:txBody>
      </p:sp>
      <p:sp>
        <p:nvSpPr>
          <p:cNvPr id="41" name="Text Placeholder 3"/>
          <p:cNvSpPr>
            <a:spLocks noGrp="1"/>
          </p:cNvSpPr>
          <p:nvPr>
            <p:ph type="body" sz="quarter" idx="40" hasCustomPrompt="1"/>
          </p:nvPr>
        </p:nvSpPr>
        <p:spPr>
          <a:xfrm>
            <a:off x="1280578" y="3612173"/>
            <a:ext cx="3855302" cy="396000"/>
          </a:xfrm>
        </p:spPr>
        <p:txBody>
          <a:bodyPr tIns="144000"/>
          <a:lstStyle>
            <a:lvl1pPr>
              <a:lnSpc>
                <a:spcPct val="100000"/>
              </a:lnSpc>
              <a:spcBef>
                <a:spcPts val="0"/>
              </a:spcBef>
              <a:spcAft>
                <a:spcPts val="0"/>
              </a:spcAft>
              <a:defRPr sz="1200" b="0">
                <a:solidFill>
                  <a:schemeClr val="bg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42" name="Text Placeholder 3"/>
          <p:cNvSpPr>
            <a:spLocks noGrp="1"/>
          </p:cNvSpPr>
          <p:nvPr>
            <p:ph type="body" sz="quarter" idx="41" hasCustomPrompt="1"/>
          </p:nvPr>
        </p:nvSpPr>
        <p:spPr>
          <a:xfrm>
            <a:off x="5574552" y="3612173"/>
            <a:ext cx="3205222" cy="396000"/>
          </a:xfrm>
        </p:spPr>
        <p:txBody>
          <a:bodyPr tIns="144000"/>
          <a:lstStyle>
            <a:lvl1pPr>
              <a:lnSpc>
                <a:spcPct val="100000"/>
              </a:lnSpc>
              <a:spcBef>
                <a:spcPts val="0"/>
              </a:spcBef>
              <a:spcAft>
                <a:spcPts val="0"/>
              </a:spcAft>
              <a:defRPr sz="1200" b="0">
                <a:solidFill>
                  <a:schemeClr val="bg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43" name="Text Placeholder 3"/>
          <p:cNvSpPr>
            <a:spLocks noGrp="1"/>
          </p:cNvSpPr>
          <p:nvPr>
            <p:ph type="body" sz="quarter" idx="42" hasCustomPrompt="1"/>
          </p:nvPr>
        </p:nvSpPr>
        <p:spPr>
          <a:xfrm>
            <a:off x="359999" y="4346418"/>
            <a:ext cx="741363" cy="396000"/>
          </a:xfrm>
        </p:spPr>
        <p:txBody>
          <a:bodyPr/>
          <a:lstStyle>
            <a:lvl1pPr>
              <a:defRPr sz="2100" b="0" i="0">
                <a:latin typeface="Calibri" panose="020F0502020204030204" pitchFamily="34" charset="0"/>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dirty="0"/>
              <a:t>04</a:t>
            </a:r>
          </a:p>
        </p:txBody>
      </p:sp>
      <p:sp>
        <p:nvSpPr>
          <p:cNvPr id="44" name="Text Placeholder 3"/>
          <p:cNvSpPr>
            <a:spLocks noGrp="1"/>
          </p:cNvSpPr>
          <p:nvPr>
            <p:ph type="body" sz="quarter" idx="43" hasCustomPrompt="1"/>
          </p:nvPr>
        </p:nvSpPr>
        <p:spPr>
          <a:xfrm>
            <a:off x="1280578" y="4346418"/>
            <a:ext cx="3855302" cy="396000"/>
          </a:xfrm>
        </p:spPr>
        <p:txBody>
          <a:bodyPr tIns="144000"/>
          <a:lstStyle>
            <a:lvl1pPr>
              <a:lnSpc>
                <a:spcPct val="100000"/>
              </a:lnSpc>
              <a:spcBef>
                <a:spcPts val="0"/>
              </a:spcBef>
              <a:spcAft>
                <a:spcPts val="0"/>
              </a:spcAft>
              <a:defRPr sz="1200" b="0">
                <a:solidFill>
                  <a:schemeClr val="bg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45" name="Text Placeholder 3"/>
          <p:cNvSpPr>
            <a:spLocks noGrp="1"/>
          </p:cNvSpPr>
          <p:nvPr>
            <p:ph type="body" sz="quarter" idx="44" hasCustomPrompt="1"/>
          </p:nvPr>
        </p:nvSpPr>
        <p:spPr>
          <a:xfrm>
            <a:off x="5574552" y="4346418"/>
            <a:ext cx="3205222" cy="396000"/>
          </a:xfrm>
        </p:spPr>
        <p:txBody>
          <a:bodyPr tIns="144000"/>
          <a:lstStyle>
            <a:lvl1pPr>
              <a:lnSpc>
                <a:spcPct val="100000"/>
              </a:lnSpc>
              <a:spcBef>
                <a:spcPts val="0"/>
              </a:spcBef>
              <a:spcAft>
                <a:spcPts val="0"/>
              </a:spcAft>
              <a:defRPr sz="1200" b="0">
                <a:solidFill>
                  <a:schemeClr val="bg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46" name="Text Placeholder 3"/>
          <p:cNvSpPr>
            <a:spLocks noGrp="1"/>
          </p:cNvSpPr>
          <p:nvPr>
            <p:ph type="body" sz="quarter" idx="45" hasCustomPrompt="1"/>
          </p:nvPr>
        </p:nvSpPr>
        <p:spPr>
          <a:xfrm>
            <a:off x="359999" y="5080663"/>
            <a:ext cx="741363" cy="396000"/>
          </a:xfrm>
        </p:spPr>
        <p:txBody>
          <a:bodyPr/>
          <a:lstStyle>
            <a:lvl1pPr>
              <a:defRPr sz="2100" b="0" i="0">
                <a:latin typeface="Calibri" panose="020F0502020204030204" pitchFamily="34" charset="0"/>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dirty="0"/>
              <a:t>05</a:t>
            </a:r>
          </a:p>
        </p:txBody>
      </p:sp>
      <p:sp>
        <p:nvSpPr>
          <p:cNvPr id="47" name="Text Placeholder 3"/>
          <p:cNvSpPr>
            <a:spLocks noGrp="1"/>
          </p:cNvSpPr>
          <p:nvPr>
            <p:ph type="body" sz="quarter" idx="46" hasCustomPrompt="1"/>
          </p:nvPr>
        </p:nvSpPr>
        <p:spPr>
          <a:xfrm>
            <a:off x="1280578" y="5080663"/>
            <a:ext cx="3855302" cy="396000"/>
          </a:xfrm>
        </p:spPr>
        <p:txBody>
          <a:bodyPr tIns="144000"/>
          <a:lstStyle>
            <a:lvl1pPr>
              <a:lnSpc>
                <a:spcPct val="100000"/>
              </a:lnSpc>
              <a:spcBef>
                <a:spcPts val="0"/>
              </a:spcBef>
              <a:spcAft>
                <a:spcPts val="0"/>
              </a:spcAft>
              <a:defRPr sz="1200" b="0">
                <a:solidFill>
                  <a:schemeClr val="bg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48" name="Text Placeholder 3"/>
          <p:cNvSpPr>
            <a:spLocks noGrp="1"/>
          </p:cNvSpPr>
          <p:nvPr>
            <p:ph type="body" sz="quarter" idx="47" hasCustomPrompt="1"/>
          </p:nvPr>
        </p:nvSpPr>
        <p:spPr>
          <a:xfrm>
            <a:off x="5574552" y="5080663"/>
            <a:ext cx="3205222" cy="396000"/>
          </a:xfrm>
        </p:spPr>
        <p:txBody>
          <a:bodyPr tIns="144000"/>
          <a:lstStyle>
            <a:lvl1pPr>
              <a:lnSpc>
                <a:spcPct val="100000"/>
              </a:lnSpc>
              <a:spcBef>
                <a:spcPts val="0"/>
              </a:spcBef>
              <a:spcAft>
                <a:spcPts val="0"/>
              </a:spcAft>
              <a:defRPr sz="1200" b="0">
                <a:solidFill>
                  <a:schemeClr val="bg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49" name="Text Placeholder 3"/>
          <p:cNvSpPr>
            <a:spLocks noGrp="1"/>
          </p:cNvSpPr>
          <p:nvPr>
            <p:ph type="body" sz="quarter" idx="48" hasCustomPrompt="1"/>
          </p:nvPr>
        </p:nvSpPr>
        <p:spPr>
          <a:xfrm>
            <a:off x="359999" y="5814910"/>
            <a:ext cx="741363" cy="396000"/>
          </a:xfrm>
        </p:spPr>
        <p:txBody>
          <a:bodyPr/>
          <a:lstStyle>
            <a:lvl1pPr>
              <a:defRPr sz="2100" b="0" i="0">
                <a:latin typeface="Calibri" panose="020F0502020204030204" pitchFamily="34" charset="0"/>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dirty="0"/>
              <a:t>06</a:t>
            </a:r>
          </a:p>
        </p:txBody>
      </p:sp>
      <p:sp>
        <p:nvSpPr>
          <p:cNvPr id="50" name="Text Placeholder 3"/>
          <p:cNvSpPr>
            <a:spLocks noGrp="1"/>
          </p:cNvSpPr>
          <p:nvPr>
            <p:ph type="body" sz="quarter" idx="49" hasCustomPrompt="1"/>
          </p:nvPr>
        </p:nvSpPr>
        <p:spPr>
          <a:xfrm>
            <a:off x="1280578" y="5814910"/>
            <a:ext cx="3855302" cy="396000"/>
          </a:xfrm>
        </p:spPr>
        <p:txBody>
          <a:bodyPr tIns="144000"/>
          <a:lstStyle>
            <a:lvl1pPr>
              <a:lnSpc>
                <a:spcPct val="100000"/>
              </a:lnSpc>
              <a:spcBef>
                <a:spcPts val="0"/>
              </a:spcBef>
              <a:spcAft>
                <a:spcPts val="0"/>
              </a:spcAft>
              <a:defRPr sz="1200" b="0">
                <a:solidFill>
                  <a:schemeClr val="bg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Headline</a:t>
            </a:r>
          </a:p>
        </p:txBody>
      </p:sp>
      <p:sp>
        <p:nvSpPr>
          <p:cNvPr id="51" name="Text Placeholder 3"/>
          <p:cNvSpPr>
            <a:spLocks noGrp="1"/>
          </p:cNvSpPr>
          <p:nvPr>
            <p:ph type="body" sz="quarter" idx="50" hasCustomPrompt="1"/>
          </p:nvPr>
        </p:nvSpPr>
        <p:spPr>
          <a:xfrm>
            <a:off x="5574552" y="5814910"/>
            <a:ext cx="3205222" cy="396000"/>
          </a:xfrm>
        </p:spPr>
        <p:txBody>
          <a:bodyPr tIns="144000"/>
          <a:lstStyle>
            <a:lvl1pPr>
              <a:lnSpc>
                <a:spcPct val="100000"/>
              </a:lnSpc>
              <a:spcBef>
                <a:spcPts val="0"/>
              </a:spcBef>
              <a:spcAft>
                <a:spcPts val="0"/>
              </a:spcAft>
              <a:defRPr sz="1200" b="0">
                <a:solidFill>
                  <a:schemeClr val="bg1"/>
                </a:solidFill>
                <a:latin typeface="+mn-lt"/>
              </a:defRPr>
            </a:lvl1pPr>
            <a:lvl2pPr>
              <a:defRPr sz="2100" b="1">
                <a:latin typeface="+mj-lt"/>
              </a:defRPr>
            </a:lvl2pPr>
            <a:lvl3pPr>
              <a:defRPr sz="2100" b="1">
                <a:latin typeface="+mj-lt"/>
              </a:defRPr>
            </a:lvl3pPr>
            <a:lvl4pPr>
              <a:defRPr sz="2100" b="1">
                <a:latin typeface="+mj-lt"/>
              </a:defRPr>
            </a:lvl4pPr>
            <a:lvl5pPr>
              <a:defRPr sz="2100" b="1">
                <a:latin typeface="+mj-lt"/>
              </a:defRPr>
            </a:lvl5pPr>
          </a:lstStyle>
          <a:p>
            <a:pPr lvl="0"/>
            <a:r>
              <a:rPr lang="en-GB" noProof="0"/>
              <a:t>Speaker</a:t>
            </a:r>
          </a:p>
        </p:txBody>
      </p:sp>
      <p:sp>
        <p:nvSpPr>
          <p:cNvPr id="25"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i="0">
                <a:solidFill>
                  <a:schemeClr val="bg1"/>
                </a:solidFill>
                <a:latin typeface="Calibri" panose="020F0502020204030204" pitchFamily="34" charset="0"/>
              </a:defRPr>
            </a:lvl1pPr>
          </a:lstStyle>
          <a:p>
            <a:pPr lvl="0"/>
            <a:r>
              <a:rPr lang="en-GB" noProof="0" dirty="0"/>
              <a:t>One line Subtitle (optional)</a:t>
            </a:r>
          </a:p>
        </p:txBody>
      </p:sp>
    </p:spTree>
    <p:extLst>
      <p:ext uri="{BB962C8B-B14F-4D97-AF65-F5344CB8AC3E}">
        <p14:creationId xmlns:p14="http://schemas.microsoft.com/office/powerpoint/2010/main" val="89707361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tle Only blue">
    <p:spTree>
      <p:nvGrpSpPr>
        <p:cNvPr id="1" name=""/>
        <p:cNvGrpSpPr/>
        <p:nvPr/>
      </p:nvGrpSpPr>
      <p:grpSpPr>
        <a:xfrm>
          <a:off x="0" y="0"/>
          <a:ext cx="0" cy="0"/>
          <a:chOff x="0" y="0"/>
          <a:chExt cx="0" cy="0"/>
        </a:xfrm>
      </p:grpSpPr>
      <p:sp>
        <p:nvSpPr>
          <p:cNvPr id="3" name="Date Placeholder 2"/>
          <p:cNvSpPr>
            <a:spLocks noGrp="1"/>
          </p:cNvSpPr>
          <p:nvPr>
            <p:ph type="dt" sz="half" idx="10"/>
          </p:nvPr>
        </p:nvSpPr>
        <p:spPr bwMode="invGray"/>
        <p:txBody>
          <a:bodyPr/>
          <a:lstStyle/>
          <a:p>
            <a:fld id="{7BA931E1-7FC2-4DBD-9F66-3D1575A3F79C}" type="datetime1">
              <a:rPr lang="en-GB" noProof="0" smtClean="0"/>
              <a:t>05/05/2020</a:t>
            </a:fld>
            <a:endParaRPr lang="en-GB" noProof="0" dirty="0"/>
          </a:p>
        </p:txBody>
      </p:sp>
      <p:sp>
        <p:nvSpPr>
          <p:cNvPr id="4" name="Footer Placeholder 3"/>
          <p:cNvSpPr>
            <a:spLocks noGrp="1"/>
          </p:cNvSpPr>
          <p:nvPr>
            <p:ph type="ftr" sz="quarter" idx="11"/>
          </p:nvPr>
        </p:nvSpPr>
        <p:spPr bwMode="invGray"/>
        <p:txBody>
          <a:bodyPr/>
          <a:lstStyle/>
          <a:p>
            <a:r>
              <a:rPr lang="en-GB" noProof="0" dirty="0"/>
              <a:t>|     Title of the presentation</a:t>
            </a:r>
          </a:p>
        </p:txBody>
      </p:sp>
      <p:sp>
        <p:nvSpPr>
          <p:cNvPr id="5" name="Slide Number Placeholder 4"/>
          <p:cNvSpPr>
            <a:spLocks noGrp="1"/>
          </p:cNvSpPr>
          <p:nvPr>
            <p:ph type="sldNum" sz="quarter" idx="12"/>
          </p:nvPr>
        </p:nvSpPr>
        <p:spPr bwMode="invGray"/>
        <p:txBody>
          <a:bodyPr/>
          <a:lstStyle/>
          <a:p>
            <a:fld id="{A74CE0EA-F3B5-4684-BA10-C594598FDB9C}" type="slidenum">
              <a:rPr lang="en-GB" noProof="0" smtClean="0"/>
              <a:pPr/>
              <a:t>‹#›</a:t>
            </a:fld>
            <a:endParaRPr lang="en-GB" noProof="0" dirty="0"/>
          </a:p>
        </p:txBody>
      </p:sp>
      <p:sp>
        <p:nvSpPr>
          <p:cNvPr id="12" name="Text Placeholder 7"/>
          <p:cNvSpPr>
            <a:spLocks noGrp="1"/>
          </p:cNvSpPr>
          <p:nvPr>
            <p:ph type="body" sz="quarter" idx="21" hasCustomPrompt="1"/>
          </p:nvPr>
        </p:nvSpPr>
        <p:spPr bwMode="invGray">
          <a:xfrm>
            <a:off x="360000" y="6293652"/>
            <a:ext cx="8419774" cy="208579"/>
          </a:xfrm>
        </p:spPr>
        <p:txBody>
          <a:bodyPr anchor="t">
            <a:normAutofit/>
          </a:bodyPr>
          <a:lstStyle>
            <a:lvl1pPr>
              <a:defRPr sz="600" b="0">
                <a:solidFill>
                  <a:schemeClr val="bg2"/>
                </a:solidFill>
                <a:latin typeface="+mn-lt"/>
              </a:defRPr>
            </a:lvl1pPr>
          </a:lstStyle>
          <a:p>
            <a:pPr lvl="0"/>
            <a:r>
              <a:rPr lang="en-GB" noProof="0"/>
              <a:t>Source:</a:t>
            </a:r>
          </a:p>
        </p:txBody>
      </p:sp>
      <p:sp>
        <p:nvSpPr>
          <p:cNvPr id="13" name="Title 12"/>
          <p:cNvSpPr>
            <a:spLocks noGrp="1"/>
          </p:cNvSpPr>
          <p:nvPr>
            <p:ph type="title"/>
          </p:nvPr>
        </p:nvSpPr>
        <p:spPr bwMode="invGray"/>
        <p:txBody>
          <a:bodyPr/>
          <a:lstStyle/>
          <a:p>
            <a:r>
              <a:rPr lang="en-US" noProof="0"/>
              <a:t>Click to edit Master title style</a:t>
            </a:r>
            <a:endParaRPr lang="en-GB" noProof="0"/>
          </a:p>
        </p:txBody>
      </p:sp>
      <p:sp>
        <p:nvSpPr>
          <p:cNvPr id="10"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i="0">
                <a:solidFill>
                  <a:schemeClr val="bg1"/>
                </a:solidFill>
                <a:latin typeface="Calibri" panose="020F0502020204030204" pitchFamily="34" charset="0"/>
              </a:defRPr>
            </a:lvl1pPr>
          </a:lstStyle>
          <a:p>
            <a:pPr lvl="0"/>
            <a:r>
              <a:rPr lang="en-GB" noProof="0" dirty="0"/>
              <a:t>One line Subtitle (optional)</a:t>
            </a:r>
          </a:p>
        </p:txBody>
      </p:sp>
    </p:spTree>
    <p:extLst>
      <p:ext uri="{BB962C8B-B14F-4D97-AF65-F5344CB8AC3E}">
        <p14:creationId xmlns:p14="http://schemas.microsoft.com/office/powerpoint/2010/main" val="11264855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losing slide blue">
    <p:spTree>
      <p:nvGrpSpPr>
        <p:cNvPr id="1" name=""/>
        <p:cNvGrpSpPr/>
        <p:nvPr/>
      </p:nvGrpSpPr>
      <p:grpSpPr>
        <a:xfrm>
          <a:off x="0" y="0"/>
          <a:ext cx="0" cy="0"/>
          <a:chOff x="0" y="0"/>
          <a:chExt cx="0" cy="0"/>
        </a:xfrm>
      </p:grpSpPr>
      <p:sp>
        <p:nvSpPr>
          <p:cNvPr id="61" name="Picture Placeholder 4"/>
          <p:cNvSpPr>
            <a:spLocks noGrp="1"/>
          </p:cNvSpPr>
          <p:nvPr>
            <p:ph type="pic" sz="quarter" idx="13" hasCustomPrompt="1"/>
          </p:nvPr>
        </p:nvSpPr>
        <p:spPr bwMode="gray">
          <a:xfrm>
            <a:off x="0" y="0"/>
            <a:ext cx="9144000" cy="6858000"/>
          </a:xfrm>
          <a:solidFill>
            <a:srgbClr val="0074A2"/>
          </a:solidFill>
        </p:spPr>
        <p:txBody>
          <a:bodyPr bIns="1980000" anchor="ctr">
            <a:normAutofit/>
          </a:bodyP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dirty="0"/>
              <a:t>Click on Icon to add picture, then arrange object (send to back)</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6" name="Text Placeholder 35"/>
          <p:cNvSpPr>
            <a:spLocks noGrp="1"/>
          </p:cNvSpPr>
          <p:nvPr>
            <p:ph type="body" sz="quarter" idx="10" hasCustomPrompt="1"/>
          </p:nvPr>
        </p:nvSpPr>
        <p:spPr bwMode="gray">
          <a:xfrm>
            <a:off x="360000" y="6507006"/>
            <a:ext cx="4478700" cy="247650"/>
          </a:xfrm>
        </p:spPr>
        <p:txBody>
          <a:bodyPr anchor="ctr">
            <a:noAutofit/>
          </a:bodyPr>
          <a:lstStyle>
            <a:lvl1pPr>
              <a:defRPr sz="750" b="0">
                <a:solidFill>
                  <a:schemeClr val="bg2"/>
                </a:solidFill>
                <a:latin typeface="+mn-lt"/>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a:t>Name of Author  |  Function | Division | Country </a:t>
            </a:r>
          </a:p>
        </p:txBody>
      </p:sp>
      <p:sp>
        <p:nvSpPr>
          <p:cNvPr id="37" name="Text Placeholder 35"/>
          <p:cNvSpPr>
            <a:spLocks noGrp="1"/>
          </p:cNvSpPr>
          <p:nvPr>
            <p:ph type="body" sz="quarter" idx="16" hasCustomPrompt="1"/>
          </p:nvPr>
        </p:nvSpPr>
        <p:spPr bwMode="gray">
          <a:xfrm>
            <a:off x="7121935" y="6476048"/>
            <a:ext cx="1646444" cy="247650"/>
          </a:xfrm>
        </p:spPr>
        <p:txBody>
          <a:bodyPr rIns="0" anchor="ctr">
            <a:noAutofit/>
          </a:bodyPr>
          <a:lstStyle>
            <a:lvl1pPr algn="ctr">
              <a:defRPr sz="1200" b="0" i="0" spc="0" baseline="0">
                <a:solidFill>
                  <a:schemeClr val="bg2"/>
                </a:solidFill>
                <a:latin typeface="Calibri" panose="020F0502020204030204" pitchFamily="34" charset="0"/>
                <a:cs typeface="Times New Roman" panose="02020603050405020304" pitchFamily="18" charset="0"/>
              </a:defRPr>
            </a:lvl1pPr>
            <a:lvl2pPr>
              <a:defRPr>
                <a:solidFill>
                  <a:schemeClr val="bg1"/>
                </a:solidFill>
                <a:latin typeface="Times New Roman" panose="02020603050405020304" pitchFamily="18" charset="0"/>
                <a:cs typeface="Times New Roman" panose="02020603050405020304" pitchFamily="18" charset="0"/>
              </a:defRPr>
            </a:lvl2pPr>
            <a:lvl3pPr>
              <a:defRPr>
                <a:solidFill>
                  <a:schemeClr val="bg1"/>
                </a:solidFill>
                <a:latin typeface="Times New Roman" panose="02020603050405020304" pitchFamily="18" charset="0"/>
                <a:cs typeface="Times New Roman" panose="02020603050405020304" pitchFamily="18" charset="0"/>
              </a:defRPr>
            </a:lvl3pPr>
            <a:lvl4pPr>
              <a:defRPr>
                <a:solidFill>
                  <a:schemeClr val="bg1"/>
                </a:solidFill>
                <a:latin typeface="Times New Roman" panose="02020603050405020304" pitchFamily="18" charset="0"/>
                <a:cs typeface="Times New Roman" panose="02020603050405020304" pitchFamily="18" charset="0"/>
              </a:defRPr>
            </a:lvl4pPr>
            <a:lvl5pPr>
              <a:defRPr>
                <a:solidFill>
                  <a:schemeClr val="bg1"/>
                </a:solidFill>
                <a:latin typeface="Times New Roman" panose="02020603050405020304" pitchFamily="18" charset="0"/>
                <a:cs typeface="Times New Roman" panose="02020603050405020304" pitchFamily="18" charset="0"/>
              </a:defRPr>
            </a:lvl5pPr>
          </a:lstStyle>
          <a:p>
            <a:pPr lvl="0"/>
            <a:r>
              <a:rPr lang="en-GB" noProof="0" dirty="0"/>
              <a:t>www.euro.who.int</a:t>
            </a:r>
          </a:p>
        </p:txBody>
      </p:sp>
      <p:sp>
        <p:nvSpPr>
          <p:cNvPr id="39" name="Title 1"/>
          <p:cNvSpPr>
            <a:spLocks noGrp="1"/>
          </p:cNvSpPr>
          <p:nvPr>
            <p:ph type="ctrTitle" hasCustomPrompt="1"/>
          </p:nvPr>
        </p:nvSpPr>
        <p:spPr bwMode="gray">
          <a:xfrm>
            <a:off x="0" y="485184"/>
            <a:ext cx="5508000" cy="1119158"/>
          </a:xfrm>
          <a:noFill/>
        </p:spPr>
        <p:txBody>
          <a:bodyPr lIns="468000" tIns="72000" rIns="450000" bIns="180000" anchor="t" anchorCtr="0">
            <a:noAutofit/>
          </a:bodyPr>
          <a:lstStyle>
            <a:lvl1pPr algn="l">
              <a:lnSpc>
                <a:spcPct val="85000"/>
              </a:lnSpc>
              <a:defRPr sz="3150" b="0" i="0">
                <a:solidFill>
                  <a:schemeClr val="bg1"/>
                </a:solidFill>
                <a:latin typeface="Calibri" panose="020F0502020204030204" pitchFamily="34" charset="0"/>
              </a:defRPr>
            </a:lvl1pPr>
          </a:lstStyle>
          <a:p>
            <a:r>
              <a:rPr lang="en-GB" noProof="0" dirty="0"/>
              <a:t>Click to edit </a:t>
            </a:r>
            <a:br>
              <a:rPr lang="en-GB" noProof="0" dirty="0"/>
            </a:br>
            <a:r>
              <a:rPr lang="en-GB" noProof="0" dirty="0"/>
              <a:t>Master title style</a:t>
            </a:r>
          </a:p>
        </p:txBody>
      </p:sp>
      <p:sp>
        <p:nvSpPr>
          <p:cNvPr id="9" name="Subtitle 2"/>
          <p:cNvSpPr>
            <a:spLocks noGrp="1"/>
          </p:cNvSpPr>
          <p:nvPr>
            <p:ph type="subTitle" idx="1"/>
          </p:nvPr>
        </p:nvSpPr>
        <p:spPr bwMode="gray">
          <a:xfrm>
            <a:off x="2" y="4482000"/>
            <a:ext cx="9143999" cy="1656000"/>
          </a:xfrm>
          <a:solidFill>
            <a:schemeClr val="tx2">
              <a:alpha val="90000"/>
            </a:schemeClr>
          </a:solidFill>
        </p:spPr>
        <p:txBody>
          <a:bodyPr lIns="468000" tIns="216000" rIns="360000" bIns="216000" numCol="3" anchor="t">
            <a:noAutofit/>
          </a:bodyPr>
          <a:lstStyle>
            <a:lvl1pPr marL="0" indent="0" algn="l">
              <a:lnSpc>
                <a:spcPct val="90000"/>
              </a:lnSpc>
              <a:buNone/>
              <a:defRPr sz="1050" b="0" i="0">
                <a:solidFill>
                  <a:schemeClr val="bg1"/>
                </a:solidFill>
                <a:latin typeface="Calibri" panose="020F0502020204030204" pitchFamily="34" charset="0"/>
                <a:cs typeface="Arial" panose="020B0604020202020204" pitchFamily="34" charset="0"/>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noProof="0" dirty="0"/>
              <a:t>Click to edit Master subtitle style</a:t>
            </a:r>
            <a:endParaRPr lang="en-GB" noProof="0" dirty="0"/>
          </a:p>
        </p:txBody>
      </p:sp>
      <p:pic>
        <p:nvPicPr>
          <p:cNvPr id="3" name="Picture 2" descr="A close up of a logo&#10;&#10;Description generated with very high confidence">
            <a:extLst>
              <a:ext uri="{FF2B5EF4-FFF2-40B4-BE49-F238E27FC236}">
                <a16:creationId xmlns:a16="http://schemas.microsoft.com/office/drawing/2014/main" id="{51210256-0BBA-49A6-B7BA-5D7478DEE552}"/>
              </a:ext>
            </a:extLst>
          </p:cNvPr>
          <p:cNvPicPr>
            <a:picLocks noChangeAspect="1"/>
          </p:cNvPicPr>
          <p:nvPr userDrawn="1"/>
        </p:nvPicPr>
        <p:blipFill>
          <a:blip r:embed="rId2">
            <a:extLst>
              <a:ext uri="{28A0092B-C50C-407E-A947-70E740481C1C}">
                <a14:useLocalDpi xmlns:a14="http://schemas.microsoft.com/office/drawing/2010/main"/>
              </a:ext>
            </a:extLst>
          </a:blip>
          <a:stretch>
            <a:fillRect/>
          </a:stretch>
        </p:blipFill>
        <p:spPr>
          <a:xfrm>
            <a:off x="5594555" y="484632"/>
            <a:ext cx="3174345" cy="1115476"/>
          </a:xfrm>
          <a:prstGeom prst="rect">
            <a:avLst/>
          </a:prstGeom>
        </p:spPr>
      </p:pic>
    </p:spTree>
    <p:extLst>
      <p:ext uri="{BB962C8B-B14F-4D97-AF65-F5344CB8AC3E}">
        <p14:creationId xmlns:p14="http://schemas.microsoft.com/office/powerpoint/2010/main" val="168873973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30000" y="360000"/>
            <a:ext cx="7920000" cy="720000"/>
          </a:xfrm>
        </p:spPr>
        <p:txBody>
          <a:bodyPr anchor="t"/>
          <a:lstStyle>
            <a:lvl1pPr algn="l">
              <a:lnSpc>
                <a:spcPct val="100000"/>
              </a:lnSpc>
              <a:defRPr sz="2700" b="1">
                <a:effectLst/>
                <a:latin typeface="Arial" charset="0"/>
                <a:ea typeface="Arial" charset="0"/>
                <a:cs typeface="Arial" charset="0"/>
              </a:defRPr>
            </a:lvl1pPr>
          </a:lstStyle>
          <a:p>
            <a:r>
              <a:rPr lang="en-US" dirty="0"/>
              <a:t>Click to edit Master title style</a:t>
            </a:r>
          </a:p>
        </p:txBody>
      </p:sp>
      <p:sp>
        <p:nvSpPr>
          <p:cNvPr id="3" name="Content Placeholder 2"/>
          <p:cNvSpPr>
            <a:spLocks noGrp="1"/>
          </p:cNvSpPr>
          <p:nvPr>
            <p:ph idx="1"/>
          </p:nvPr>
        </p:nvSpPr>
        <p:spPr>
          <a:xfrm>
            <a:off x="630000" y="1620000"/>
            <a:ext cx="7920000" cy="4320000"/>
          </a:xfrm>
        </p:spPr>
        <p:txBody>
          <a:bodyPr/>
          <a:lstStyle>
            <a:lvl1pPr marL="0" indent="0">
              <a:buFont typeface="Wingdings" charset="2"/>
              <a:buNone/>
              <a:defRPr sz="1800">
                <a:solidFill>
                  <a:schemeClr val="tx1"/>
                </a:solidFill>
                <a:latin typeface="Arial" charset="0"/>
                <a:ea typeface="Arial" charset="0"/>
                <a:cs typeface="Arial" charset="0"/>
              </a:defRPr>
            </a:lvl1pPr>
            <a:lvl2pPr marL="557213" indent="-214313">
              <a:buFont typeface="Wingdings" charset="2"/>
              <a:buChar char="§"/>
              <a:defRPr>
                <a:latin typeface="Arial" charset="0"/>
                <a:ea typeface="Arial" charset="0"/>
                <a:cs typeface="Arial" charset="0"/>
              </a:defRPr>
            </a:lvl2pPr>
            <a:lvl3pPr>
              <a:defRPr>
                <a:latin typeface="Arial" charset="0"/>
                <a:ea typeface="Arial" charset="0"/>
                <a:cs typeface="Arial" charset="0"/>
              </a:defRPr>
            </a:lvl3pPr>
            <a:lvl4pPr>
              <a:defRPr>
                <a:latin typeface="Arial" charset="0"/>
                <a:ea typeface="Arial" charset="0"/>
                <a:cs typeface="Arial" charset="0"/>
              </a:defRPr>
            </a:lvl4pPr>
            <a:lvl5pPr>
              <a:defRPr>
                <a:latin typeface="Arial" charset="0"/>
                <a:ea typeface="Arial" charset="0"/>
                <a:cs typeface="Arial" charset="0"/>
              </a:defRPr>
            </a:lvl5pPr>
            <a:lvl6pPr>
              <a:defRPr/>
            </a:lvl6pPr>
            <a:lvl7pPr>
              <a:defRPr/>
            </a:lvl7pPr>
            <a:lvl8pPr>
              <a:defRPr/>
            </a:lvl8pPr>
            <a:lvl9pPr>
              <a:buFont typeface="Arial" pitchFamily="34" charset="0"/>
              <a:buChar char="•"/>
              <a:defRPr/>
            </a:lvl9pPr>
          </a:lstStyle>
          <a:p>
            <a:pPr lvl="0"/>
            <a:r>
              <a:rPr lang="en-US" dirty="0"/>
              <a:t>Click to edit Master text style</a:t>
            </a:r>
          </a:p>
        </p:txBody>
      </p:sp>
      <p:sp>
        <p:nvSpPr>
          <p:cNvPr id="8" name="Footer Placeholder 2"/>
          <p:cNvSpPr>
            <a:spLocks noGrp="1"/>
          </p:cNvSpPr>
          <p:nvPr>
            <p:ph type="ftr" sz="quarter" idx="3"/>
          </p:nvPr>
        </p:nvSpPr>
        <p:spPr>
          <a:xfrm>
            <a:off x="983902" y="6155390"/>
            <a:ext cx="2895600" cy="365125"/>
          </a:xfrm>
          <a:prstGeom prst="rect">
            <a:avLst/>
          </a:prstGeom>
        </p:spPr>
        <p:txBody>
          <a:bodyPr vert="horz" lIns="91440" tIns="45720" rIns="91440" bIns="45720" rtlCol="0" anchor="ctr"/>
          <a:lstStyle>
            <a:lvl1pPr algn="l">
              <a:defRPr sz="900">
                <a:solidFill>
                  <a:schemeClr val="bg1"/>
                </a:solidFill>
              </a:defRPr>
            </a:lvl1pPr>
          </a:lstStyle>
          <a:p>
            <a:r>
              <a:rPr lang="en-US" dirty="0"/>
              <a:t>Covid-19 Workforce Estimator Guide</a:t>
            </a:r>
          </a:p>
        </p:txBody>
      </p:sp>
      <p:sp>
        <p:nvSpPr>
          <p:cNvPr id="9" name="Slide Number Placeholder 3"/>
          <p:cNvSpPr>
            <a:spLocks noGrp="1"/>
          </p:cNvSpPr>
          <p:nvPr>
            <p:ph type="sldNum" sz="quarter" idx="4"/>
          </p:nvPr>
        </p:nvSpPr>
        <p:spPr>
          <a:xfrm>
            <a:off x="457200" y="6155390"/>
            <a:ext cx="410308" cy="365125"/>
          </a:xfrm>
          <a:prstGeom prst="rect">
            <a:avLst/>
          </a:prstGeom>
        </p:spPr>
        <p:txBody>
          <a:bodyPr vert="horz" lIns="91440" tIns="45720" rIns="91440" bIns="45720" rtlCol="0" anchor="ctr"/>
          <a:lstStyle>
            <a:lvl1pPr algn="r">
              <a:defRPr sz="900">
                <a:solidFill>
                  <a:schemeClr val="bg1"/>
                </a:solidFill>
              </a:defRPr>
            </a:lvl1pPr>
          </a:lstStyle>
          <a:p>
            <a:fld id="{7698B45C-09C7-497B-9261-07F290CB2D4C}" type="slidenum">
              <a:rPr lang="en-US" smtClean="0"/>
              <a:pPr/>
              <a:t>‹#›</a:t>
            </a:fld>
            <a:endParaRPr lang="en-US" dirty="0"/>
          </a:p>
        </p:txBody>
      </p:sp>
    </p:spTree>
    <p:extLst>
      <p:ext uri="{BB962C8B-B14F-4D97-AF65-F5344CB8AC3E}">
        <p14:creationId xmlns:p14="http://schemas.microsoft.com/office/powerpoint/2010/main" val="27038529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blue">
    <p:spTree>
      <p:nvGrpSpPr>
        <p:cNvPr id="1" name=""/>
        <p:cNvGrpSpPr/>
        <p:nvPr/>
      </p:nvGrpSpPr>
      <p:grpSpPr>
        <a:xfrm>
          <a:off x="0" y="0"/>
          <a:ext cx="0" cy="0"/>
          <a:chOff x="0" y="0"/>
          <a:chExt cx="0" cy="0"/>
        </a:xfrm>
      </p:grpSpPr>
      <p:sp>
        <p:nvSpPr>
          <p:cNvPr id="3" name="Content Placeholder 2"/>
          <p:cNvSpPr>
            <a:spLocks noGrp="1"/>
          </p:cNvSpPr>
          <p:nvPr>
            <p:ph idx="1"/>
          </p:nvPr>
        </p:nvSpPr>
        <p:spPr bwMode="invGray">
          <a:xfrm>
            <a:off x="360000" y="1800000"/>
            <a:ext cx="8424001"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i="0">
                <a:solidFill>
                  <a:schemeClr val="bg1"/>
                </a:solidFill>
                <a:latin typeface="Calibri" panose="020F0502020204030204" pitchFamily="34" charset="0"/>
              </a:defRPr>
            </a:lvl1pPr>
          </a:lstStyle>
          <a:p>
            <a:pPr lvl="0"/>
            <a:r>
              <a:rPr lang="en-GB" noProof="0" dirty="0"/>
              <a:t>One line Subtitle (optional)</a:t>
            </a:r>
          </a:p>
        </p:txBody>
      </p:sp>
      <p:sp>
        <p:nvSpPr>
          <p:cNvPr id="4" name="Date Placeholder 3"/>
          <p:cNvSpPr>
            <a:spLocks noGrp="1"/>
          </p:cNvSpPr>
          <p:nvPr>
            <p:ph type="dt" sz="half" idx="14"/>
          </p:nvPr>
        </p:nvSpPr>
        <p:spPr bwMode="invGray"/>
        <p:txBody>
          <a:bodyPr/>
          <a:lstStyle/>
          <a:p>
            <a:fld id="{DCD9F9BF-D269-4020-816F-460E917B7A74}" type="datetime1">
              <a:rPr lang="en-GB" noProof="0" smtClean="0"/>
              <a:t>05/05/2020</a:t>
            </a:fld>
            <a:endParaRPr lang="en-GB" noProof="0" dirty="0"/>
          </a:p>
        </p:txBody>
      </p:sp>
      <p:sp>
        <p:nvSpPr>
          <p:cNvPr id="5" name="Footer Placeholder 4"/>
          <p:cNvSpPr>
            <a:spLocks noGrp="1"/>
          </p:cNvSpPr>
          <p:nvPr>
            <p:ph type="ftr" sz="quarter" idx="15"/>
          </p:nvPr>
        </p:nvSpPr>
        <p:spPr bwMode="invGray"/>
        <p:txBody>
          <a:bodyPr/>
          <a:lstStyle/>
          <a:p>
            <a:r>
              <a:rPr lang="en-GB" noProof="0" dirty="0"/>
              <a:t>|     Title of the presentation</a:t>
            </a:r>
          </a:p>
        </p:txBody>
      </p:sp>
      <p:sp>
        <p:nvSpPr>
          <p:cNvPr id="6" name="Slide Number Placeholder 5"/>
          <p:cNvSpPr>
            <a:spLocks noGrp="1"/>
          </p:cNvSpPr>
          <p:nvPr>
            <p:ph type="sldNum" sz="quarter" idx="16"/>
          </p:nvPr>
        </p:nvSpPr>
        <p:spPr bwMode="invGray"/>
        <p:txBody>
          <a:bodyPr/>
          <a:lstStyle/>
          <a:p>
            <a:fld id="{A74CE0EA-F3B5-4684-BA10-C594598FDB9C}" type="slidenum">
              <a:rPr lang="en-GB" noProof="0" smtClean="0"/>
              <a:pPr/>
              <a:t>‹#›</a:t>
            </a:fld>
            <a:endParaRPr lang="en-GB" noProof="0" dirty="0"/>
          </a:p>
        </p:txBody>
      </p:sp>
      <p:sp>
        <p:nvSpPr>
          <p:cNvPr id="13" name="Text Placeholder 7"/>
          <p:cNvSpPr>
            <a:spLocks noGrp="1"/>
          </p:cNvSpPr>
          <p:nvPr>
            <p:ph type="body" sz="quarter" idx="21" hasCustomPrompt="1"/>
          </p:nvPr>
        </p:nvSpPr>
        <p:spPr bwMode="invGray">
          <a:xfrm>
            <a:off x="360000" y="6293652"/>
            <a:ext cx="8419774" cy="208579"/>
          </a:xfrm>
        </p:spPr>
        <p:txBody>
          <a:bodyPr anchor="t">
            <a:normAutofit/>
          </a:bodyPr>
          <a:lstStyle>
            <a:lvl1pPr>
              <a:defRPr sz="600" b="0">
                <a:solidFill>
                  <a:schemeClr val="bg2"/>
                </a:solidFill>
                <a:latin typeface="+mn-lt"/>
              </a:defRPr>
            </a:lvl1pPr>
          </a:lstStyle>
          <a:p>
            <a:pPr lvl="0"/>
            <a:r>
              <a:rPr lang="en-GB" noProof="0"/>
              <a:t>Source:</a:t>
            </a:r>
          </a:p>
        </p:txBody>
      </p:sp>
      <p:sp>
        <p:nvSpPr>
          <p:cNvPr id="7" name="Title 6"/>
          <p:cNvSpPr>
            <a:spLocks noGrp="1"/>
          </p:cNvSpPr>
          <p:nvPr>
            <p:ph type="title"/>
          </p:nvPr>
        </p:nvSpPr>
        <p:spPr bwMode="invGray">
          <a:xfrm>
            <a:off x="359999" y="359999"/>
            <a:ext cx="6120000" cy="720000"/>
          </a:xfrm>
        </p:spPr>
        <p:txBody>
          <a:bodyPr/>
          <a:lstStyle>
            <a:lvl1pPr>
              <a:defRPr/>
            </a:lvl1pPr>
          </a:lstStyle>
          <a:p>
            <a:r>
              <a:rPr lang="en-US" noProof="0"/>
              <a:t>Click to edit Master title style</a:t>
            </a:r>
            <a:endParaRPr lang="en-GB" noProof="0" dirty="0"/>
          </a:p>
        </p:txBody>
      </p:sp>
    </p:spTree>
    <p:extLst>
      <p:ext uri="{BB962C8B-B14F-4D97-AF65-F5344CB8AC3E}">
        <p14:creationId xmlns:p14="http://schemas.microsoft.com/office/powerpoint/2010/main" val="28046204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mparison blue">
    <p:spTree>
      <p:nvGrpSpPr>
        <p:cNvPr id="1" name=""/>
        <p:cNvGrpSpPr/>
        <p:nvPr/>
      </p:nvGrpSpPr>
      <p:grpSpPr>
        <a:xfrm>
          <a:off x="0" y="0"/>
          <a:ext cx="0" cy="0"/>
          <a:chOff x="0" y="0"/>
          <a:chExt cx="0" cy="0"/>
        </a:xfrm>
      </p:grpSpPr>
      <p:sp>
        <p:nvSpPr>
          <p:cNvPr id="3" name="Content Placeholder 2"/>
          <p:cNvSpPr>
            <a:spLocks noGrp="1"/>
          </p:cNvSpPr>
          <p:nvPr>
            <p:ph sz="half" idx="1"/>
          </p:nvPr>
        </p:nvSpPr>
        <p:spPr bwMode="invGray">
          <a:xfrm>
            <a:off x="359999" y="1800000"/>
            <a:ext cx="4104000"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Content Placeholder 3"/>
          <p:cNvSpPr>
            <a:spLocks noGrp="1"/>
          </p:cNvSpPr>
          <p:nvPr>
            <p:ph sz="half" idx="2"/>
          </p:nvPr>
        </p:nvSpPr>
        <p:spPr bwMode="invGray">
          <a:xfrm>
            <a:off x="4675773" y="1800000"/>
            <a:ext cx="4104000"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8" name="Date Placeholder 7"/>
          <p:cNvSpPr>
            <a:spLocks noGrp="1"/>
          </p:cNvSpPr>
          <p:nvPr>
            <p:ph type="dt" sz="half" idx="22"/>
          </p:nvPr>
        </p:nvSpPr>
        <p:spPr bwMode="invGray"/>
        <p:txBody>
          <a:bodyPr/>
          <a:lstStyle/>
          <a:p>
            <a:fld id="{39CDCE64-EE06-4559-BA59-FD6059702EC4}" type="datetime1">
              <a:rPr lang="en-GB" noProof="0" smtClean="0"/>
              <a:t>05/05/2020</a:t>
            </a:fld>
            <a:endParaRPr lang="en-GB" noProof="0" dirty="0"/>
          </a:p>
        </p:txBody>
      </p:sp>
      <p:sp>
        <p:nvSpPr>
          <p:cNvPr id="9" name="Footer Placeholder 8"/>
          <p:cNvSpPr>
            <a:spLocks noGrp="1"/>
          </p:cNvSpPr>
          <p:nvPr>
            <p:ph type="ftr" sz="quarter" idx="23"/>
          </p:nvPr>
        </p:nvSpPr>
        <p:spPr bwMode="invGray"/>
        <p:txBody>
          <a:bodyPr/>
          <a:lstStyle/>
          <a:p>
            <a:r>
              <a:rPr lang="en-GB" noProof="0" dirty="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dirty="0"/>
          </a:p>
        </p:txBody>
      </p:sp>
      <p:sp>
        <p:nvSpPr>
          <p:cNvPr id="21" name="Text Placeholder 7"/>
          <p:cNvSpPr>
            <a:spLocks noGrp="1"/>
          </p:cNvSpPr>
          <p:nvPr>
            <p:ph type="body" sz="quarter" idx="21" hasCustomPrompt="1"/>
          </p:nvPr>
        </p:nvSpPr>
        <p:spPr bwMode="invGray">
          <a:xfrm>
            <a:off x="360000" y="6293652"/>
            <a:ext cx="8419774" cy="208579"/>
          </a:xfrm>
        </p:spPr>
        <p:txBody>
          <a:bodyPr anchor="t">
            <a:normAutofit/>
          </a:bodyPr>
          <a:lstStyle>
            <a:lvl1pPr>
              <a:defRPr sz="6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5"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i="0">
                <a:solidFill>
                  <a:schemeClr val="bg1"/>
                </a:solidFill>
                <a:latin typeface="Calibri" panose="020F0502020204030204" pitchFamily="34" charset="0"/>
              </a:defRPr>
            </a:lvl1pPr>
          </a:lstStyle>
          <a:p>
            <a:pPr lvl="0"/>
            <a:r>
              <a:rPr lang="en-GB" noProof="0" dirty="0"/>
              <a:t>One line Subtitle (optional)</a:t>
            </a:r>
          </a:p>
        </p:txBody>
      </p:sp>
    </p:spTree>
    <p:extLst>
      <p:ext uri="{BB962C8B-B14F-4D97-AF65-F5344CB8AC3E}">
        <p14:creationId xmlns:p14="http://schemas.microsoft.com/office/powerpoint/2010/main" val="2666852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167802BA-8623-48AE-9924-9F5F6790139C}" type="datetime1">
              <a:rPr lang="en-GB" noProof="0" smtClean="0"/>
              <a:t>05/05/2020</a:t>
            </a:fld>
            <a:endParaRPr lang="en-GB" noProof="0" dirty="0"/>
          </a:p>
        </p:txBody>
      </p:sp>
      <p:sp>
        <p:nvSpPr>
          <p:cNvPr id="9" name="Footer Placeholder 8"/>
          <p:cNvSpPr>
            <a:spLocks noGrp="1"/>
          </p:cNvSpPr>
          <p:nvPr>
            <p:ph type="ftr" sz="quarter" idx="23"/>
          </p:nvPr>
        </p:nvSpPr>
        <p:spPr bwMode="invGray"/>
        <p:txBody>
          <a:bodyPr/>
          <a:lstStyle/>
          <a:p>
            <a:r>
              <a:rPr lang="en-GB" noProof="0" dirty="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dirty="0"/>
          </a:p>
        </p:txBody>
      </p:sp>
      <p:sp>
        <p:nvSpPr>
          <p:cNvPr id="21" name="Text Placeholder 7"/>
          <p:cNvSpPr>
            <a:spLocks noGrp="1"/>
          </p:cNvSpPr>
          <p:nvPr>
            <p:ph type="body" sz="quarter" idx="21" hasCustomPrompt="1"/>
          </p:nvPr>
        </p:nvSpPr>
        <p:spPr bwMode="invGray">
          <a:xfrm>
            <a:off x="360000" y="6293652"/>
            <a:ext cx="8419774" cy="208579"/>
          </a:xfrm>
        </p:spPr>
        <p:txBody>
          <a:bodyPr anchor="t">
            <a:normAutofit/>
          </a:bodyPr>
          <a:lstStyle>
            <a:lvl1pPr>
              <a:defRPr sz="6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2" name="Content Placeholder 2"/>
          <p:cNvSpPr>
            <a:spLocks noGrp="1"/>
          </p:cNvSpPr>
          <p:nvPr>
            <p:ph sz="half" idx="25"/>
          </p:nvPr>
        </p:nvSpPr>
        <p:spPr bwMode="invGray">
          <a:xfrm>
            <a:off x="359999" y="2160000"/>
            <a:ext cx="4104000" cy="387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3" name="Content Placeholder 3"/>
          <p:cNvSpPr>
            <a:spLocks noGrp="1"/>
          </p:cNvSpPr>
          <p:nvPr>
            <p:ph sz="half" idx="26"/>
          </p:nvPr>
        </p:nvSpPr>
        <p:spPr bwMode="invGray">
          <a:xfrm>
            <a:off x="4675773" y="2160000"/>
            <a:ext cx="4104000" cy="387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8"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i="0">
                <a:solidFill>
                  <a:schemeClr val="bg1"/>
                </a:solidFill>
                <a:latin typeface="Calibri" panose="020F0502020204030204" pitchFamily="34" charset="0"/>
              </a:defRPr>
            </a:lvl1pPr>
          </a:lstStyle>
          <a:p>
            <a:pPr lvl="0"/>
            <a:r>
              <a:rPr lang="en-GB" noProof="0" dirty="0"/>
              <a:t>One line Subtitle (optional)</a:t>
            </a:r>
          </a:p>
        </p:txBody>
      </p:sp>
      <p:sp>
        <p:nvSpPr>
          <p:cNvPr id="25" name="Text Placeholder 5"/>
          <p:cNvSpPr>
            <a:spLocks noGrp="1"/>
          </p:cNvSpPr>
          <p:nvPr>
            <p:ph type="body" sz="quarter" idx="27"/>
          </p:nvPr>
        </p:nvSpPr>
        <p:spPr bwMode="invGray">
          <a:xfrm>
            <a:off x="360000" y="1800000"/>
            <a:ext cx="4104001" cy="252012"/>
          </a:xfrm>
          <a:solidFill>
            <a:srgbClr val="009CDE"/>
          </a:solidFill>
        </p:spPr>
        <p:txBody>
          <a:bodyPr vert="horz" lIns="72000" tIns="18000" rIns="72000" bIns="18000" rtlCol="0" anchor="ctr">
            <a:normAutofit/>
          </a:bodyPr>
          <a:lstStyle>
            <a:lvl1pPr>
              <a:defRPr lang="en-US" sz="1050" b="0" i="0" kern="1200" dirty="0">
                <a:solidFill>
                  <a:schemeClr val="bg1"/>
                </a:solidFill>
                <a:latin typeface="Calibri" panose="020F0502020204030204" pitchFamily="34" charset="0"/>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noProof="0" dirty="0"/>
              <a:t>Click to edit Master text styles</a:t>
            </a:r>
          </a:p>
        </p:txBody>
      </p:sp>
      <p:sp>
        <p:nvSpPr>
          <p:cNvPr id="26" name="Text Placeholder 5"/>
          <p:cNvSpPr>
            <a:spLocks noGrp="1"/>
          </p:cNvSpPr>
          <p:nvPr>
            <p:ph type="body" sz="quarter" idx="28"/>
          </p:nvPr>
        </p:nvSpPr>
        <p:spPr bwMode="invGray">
          <a:xfrm>
            <a:off x="4675774" y="1800000"/>
            <a:ext cx="4104000" cy="252012"/>
          </a:xfrm>
          <a:solidFill>
            <a:srgbClr val="009CDE"/>
          </a:solidFill>
        </p:spPr>
        <p:txBody>
          <a:bodyPr vert="horz" lIns="72000" tIns="18000" rIns="72000" bIns="18000" rtlCol="0" anchor="ctr">
            <a:normAutofit/>
          </a:bodyPr>
          <a:lstStyle>
            <a:lvl1pPr>
              <a:defRPr lang="en-US" sz="1050" b="0" i="0" dirty="0">
                <a:solidFill>
                  <a:schemeClr val="bg1"/>
                </a:solidFill>
                <a:latin typeface="Calibri" panose="020F0502020204030204" pitchFamily="34" charset="0"/>
              </a:defRPr>
            </a:lvl1pPr>
          </a:lstStyle>
          <a:p>
            <a:pPr lvl="0"/>
            <a:r>
              <a:rPr lang="en-US" noProof="0" dirty="0"/>
              <a:t>Click to edit Master text styles</a:t>
            </a:r>
          </a:p>
        </p:txBody>
      </p:sp>
    </p:spTree>
    <p:extLst>
      <p:ext uri="{BB962C8B-B14F-4D97-AF65-F5344CB8AC3E}">
        <p14:creationId xmlns:p14="http://schemas.microsoft.com/office/powerpoint/2010/main" val="35731144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4 Boxe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035824F7-C870-482C-80C0-AFECF2DA260C}" type="datetime1">
              <a:rPr lang="en-GB" noProof="0" smtClean="0"/>
              <a:t>05/05/2020</a:t>
            </a:fld>
            <a:endParaRPr lang="en-GB" noProof="0" dirty="0"/>
          </a:p>
        </p:txBody>
      </p:sp>
      <p:sp>
        <p:nvSpPr>
          <p:cNvPr id="9" name="Footer Placeholder 8"/>
          <p:cNvSpPr>
            <a:spLocks noGrp="1"/>
          </p:cNvSpPr>
          <p:nvPr>
            <p:ph type="ftr" sz="quarter" idx="23"/>
          </p:nvPr>
        </p:nvSpPr>
        <p:spPr bwMode="invGray"/>
        <p:txBody>
          <a:bodyPr/>
          <a:lstStyle/>
          <a:p>
            <a:r>
              <a:rPr lang="en-GB" noProof="0" dirty="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dirty="0"/>
          </a:p>
        </p:txBody>
      </p:sp>
      <p:sp>
        <p:nvSpPr>
          <p:cNvPr id="21" name="Text Placeholder 7"/>
          <p:cNvSpPr>
            <a:spLocks noGrp="1"/>
          </p:cNvSpPr>
          <p:nvPr>
            <p:ph type="body" sz="quarter" idx="21" hasCustomPrompt="1"/>
          </p:nvPr>
        </p:nvSpPr>
        <p:spPr bwMode="invGray">
          <a:xfrm>
            <a:off x="360000" y="6293652"/>
            <a:ext cx="8419774" cy="208579"/>
          </a:xfrm>
        </p:spPr>
        <p:txBody>
          <a:bodyPr anchor="t">
            <a:normAutofit/>
          </a:bodyPr>
          <a:lstStyle>
            <a:lvl1pPr>
              <a:defRPr sz="6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2" name="Content Placeholder 2"/>
          <p:cNvSpPr>
            <a:spLocks noGrp="1"/>
          </p:cNvSpPr>
          <p:nvPr>
            <p:ph sz="half" idx="25"/>
          </p:nvPr>
        </p:nvSpPr>
        <p:spPr bwMode="invGray">
          <a:xfrm>
            <a:off x="359999" y="2160000"/>
            <a:ext cx="4104000" cy="1656000"/>
          </a:xfrm>
        </p:spPr>
        <p:txBody>
          <a:bodyPr>
            <a:noAutofit/>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3" name="Content Placeholder 3"/>
          <p:cNvSpPr>
            <a:spLocks noGrp="1"/>
          </p:cNvSpPr>
          <p:nvPr>
            <p:ph sz="half" idx="26"/>
          </p:nvPr>
        </p:nvSpPr>
        <p:spPr bwMode="invGray">
          <a:xfrm>
            <a:off x="4675773" y="2160000"/>
            <a:ext cx="4104000" cy="1656000"/>
          </a:xfrm>
        </p:spPr>
        <p:txBody>
          <a:bodyPr>
            <a:noAutofit/>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9" name="Text Placeholder 5"/>
          <p:cNvSpPr>
            <a:spLocks noGrp="1"/>
          </p:cNvSpPr>
          <p:nvPr>
            <p:ph type="body" sz="quarter" idx="27"/>
          </p:nvPr>
        </p:nvSpPr>
        <p:spPr bwMode="invGray">
          <a:xfrm>
            <a:off x="360000" y="1800000"/>
            <a:ext cx="4104001" cy="252012"/>
          </a:xfrm>
          <a:solidFill>
            <a:srgbClr val="009CDE"/>
          </a:solidFill>
        </p:spPr>
        <p:txBody>
          <a:bodyPr vert="horz" lIns="72000" tIns="18000" rIns="72000" bIns="18000" rtlCol="0" anchor="ctr">
            <a:normAutofit/>
          </a:bodyPr>
          <a:lstStyle>
            <a:lvl1pPr>
              <a:defRPr lang="en-US" sz="1050" b="0" i="0" kern="1200" dirty="0">
                <a:solidFill>
                  <a:schemeClr val="bg1"/>
                </a:solidFill>
                <a:latin typeface="Calibri" panose="020F0502020204030204" pitchFamily="34" charset="0"/>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noProof="0" dirty="0"/>
              <a:t>Click to edit Master text styles</a:t>
            </a:r>
          </a:p>
        </p:txBody>
      </p:sp>
      <p:sp>
        <p:nvSpPr>
          <p:cNvPr id="20" name="Text Placeholder 5"/>
          <p:cNvSpPr>
            <a:spLocks noGrp="1"/>
          </p:cNvSpPr>
          <p:nvPr>
            <p:ph type="body" sz="quarter" idx="28"/>
          </p:nvPr>
        </p:nvSpPr>
        <p:spPr bwMode="invGray">
          <a:xfrm>
            <a:off x="4675774" y="1800000"/>
            <a:ext cx="4104000" cy="252012"/>
          </a:xfrm>
          <a:solidFill>
            <a:srgbClr val="009CDE"/>
          </a:solidFill>
        </p:spPr>
        <p:txBody>
          <a:bodyPr vert="horz" lIns="72000" tIns="18000" rIns="72000" bIns="18000" rtlCol="0" anchor="ctr">
            <a:normAutofit/>
          </a:bodyPr>
          <a:lstStyle>
            <a:lvl1pPr>
              <a:defRPr lang="en-US" sz="1050" b="0" i="0" dirty="0">
                <a:solidFill>
                  <a:schemeClr val="bg1"/>
                </a:solidFill>
                <a:latin typeface="Calibri" panose="020F0502020204030204" pitchFamily="34" charset="0"/>
              </a:defRPr>
            </a:lvl1pPr>
          </a:lstStyle>
          <a:p>
            <a:pPr lvl="0"/>
            <a:r>
              <a:rPr lang="en-US" noProof="0" dirty="0"/>
              <a:t>Click to edit Master text styles</a:t>
            </a:r>
          </a:p>
        </p:txBody>
      </p:sp>
      <p:sp>
        <p:nvSpPr>
          <p:cNvPr id="35"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i="0">
                <a:solidFill>
                  <a:schemeClr val="bg1"/>
                </a:solidFill>
                <a:latin typeface="Calibri" panose="020F0502020204030204" pitchFamily="34" charset="0"/>
              </a:defRPr>
            </a:lvl1pPr>
          </a:lstStyle>
          <a:p>
            <a:pPr lvl="0"/>
            <a:r>
              <a:rPr lang="en-GB" noProof="0" dirty="0"/>
              <a:t>One line Subtitle (optional)</a:t>
            </a:r>
          </a:p>
        </p:txBody>
      </p:sp>
      <p:sp>
        <p:nvSpPr>
          <p:cNvPr id="37" name="Content Placeholder 2"/>
          <p:cNvSpPr>
            <a:spLocks noGrp="1"/>
          </p:cNvSpPr>
          <p:nvPr>
            <p:ph sz="half" idx="30"/>
          </p:nvPr>
        </p:nvSpPr>
        <p:spPr bwMode="invGray">
          <a:xfrm>
            <a:off x="359999" y="4381200"/>
            <a:ext cx="4104000" cy="1656000"/>
          </a:xfrm>
        </p:spPr>
        <p:txBody>
          <a:bodyPr>
            <a:noAutofit/>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8" name="Content Placeholder 3"/>
          <p:cNvSpPr>
            <a:spLocks noGrp="1"/>
          </p:cNvSpPr>
          <p:nvPr>
            <p:ph sz="half" idx="34"/>
          </p:nvPr>
        </p:nvSpPr>
        <p:spPr bwMode="invGray">
          <a:xfrm>
            <a:off x="4675773" y="4381200"/>
            <a:ext cx="4104000" cy="1656000"/>
          </a:xfrm>
        </p:spPr>
        <p:txBody>
          <a:bodyPr>
            <a:noAutofit/>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39" name="Text Placeholder 5"/>
          <p:cNvSpPr>
            <a:spLocks noGrp="1"/>
          </p:cNvSpPr>
          <p:nvPr>
            <p:ph type="body" sz="quarter" idx="35"/>
          </p:nvPr>
        </p:nvSpPr>
        <p:spPr bwMode="invGray">
          <a:xfrm>
            <a:off x="360000" y="4039524"/>
            <a:ext cx="4104001" cy="252012"/>
          </a:xfrm>
          <a:solidFill>
            <a:srgbClr val="009CDE"/>
          </a:solidFill>
        </p:spPr>
        <p:txBody>
          <a:bodyPr vert="horz" lIns="72000" tIns="18000" rIns="72000" bIns="18000" rtlCol="0" anchor="ctr">
            <a:normAutofit/>
          </a:bodyPr>
          <a:lstStyle>
            <a:lvl1pPr>
              <a:defRPr lang="en-US" sz="1050" b="0" i="0" kern="1200" dirty="0">
                <a:solidFill>
                  <a:schemeClr val="bg1"/>
                </a:solidFill>
                <a:latin typeface="Calibri" panose="020F0502020204030204" pitchFamily="34" charset="0"/>
                <a:ea typeface="+mn-ea"/>
                <a:cs typeface="Times New Roman" panose="02020603050405020304" pitchFamily="18" charset="0"/>
              </a:defRPr>
            </a:lvl1pPr>
            <a:lvl2pPr>
              <a:defRPr lang="en-US" dirty="0" smtClean="0">
                <a:solidFill>
                  <a:schemeClr val="bg1"/>
                </a:solidFill>
              </a:defRPr>
            </a:lvl2pPr>
            <a:lvl3pPr>
              <a:defRPr lang="en-US" dirty="0" smtClean="0">
                <a:solidFill>
                  <a:schemeClr val="bg1"/>
                </a:solidFill>
              </a:defRPr>
            </a:lvl3pPr>
            <a:lvl4pPr>
              <a:defRPr lang="en-US" dirty="0" smtClean="0">
                <a:solidFill>
                  <a:schemeClr val="bg1"/>
                </a:solidFill>
              </a:defRPr>
            </a:lvl4pPr>
            <a:lvl5pPr>
              <a:defRPr lang="en-US" dirty="0">
                <a:solidFill>
                  <a:schemeClr val="bg1"/>
                </a:solidFill>
              </a:defRPr>
            </a:lvl5pPr>
          </a:lstStyle>
          <a:p>
            <a:pPr lvl="0"/>
            <a:r>
              <a:rPr lang="en-US" noProof="0" dirty="0"/>
              <a:t>Click to edit Master text styles</a:t>
            </a:r>
          </a:p>
        </p:txBody>
      </p:sp>
      <p:sp>
        <p:nvSpPr>
          <p:cNvPr id="40" name="Text Placeholder 5"/>
          <p:cNvSpPr>
            <a:spLocks noGrp="1"/>
          </p:cNvSpPr>
          <p:nvPr>
            <p:ph type="body" sz="quarter" idx="36"/>
          </p:nvPr>
        </p:nvSpPr>
        <p:spPr bwMode="invGray">
          <a:xfrm>
            <a:off x="4675774" y="4039524"/>
            <a:ext cx="4104000" cy="252012"/>
          </a:xfrm>
          <a:solidFill>
            <a:srgbClr val="009CDE"/>
          </a:solidFill>
        </p:spPr>
        <p:txBody>
          <a:bodyPr vert="horz" lIns="72000" tIns="18000" rIns="72000" bIns="18000" rtlCol="0" anchor="ctr">
            <a:normAutofit/>
          </a:bodyPr>
          <a:lstStyle>
            <a:lvl1pPr>
              <a:defRPr lang="en-US" sz="1050" b="0" i="0" dirty="0">
                <a:solidFill>
                  <a:schemeClr val="bg1"/>
                </a:solidFill>
                <a:latin typeface="Calibri" panose="020F0502020204030204" pitchFamily="34" charset="0"/>
              </a:defRPr>
            </a:lvl1pPr>
          </a:lstStyle>
          <a:p>
            <a:pPr lvl="0"/>
            <a:r>
              <a:rPr lang="en-US" noProof="0" dirty="0"/>
              <a:t>Click to edit Master text styles</a:t>
            </a:r>
          </a:p>
        </p:txBody>
      </p:sp>
    </p:spTree>
    <p:extLst>
      <p:ext uri="{BB962C8B-B14F-4D97-AF65-F5344CB8AC3E}">
        <p14:creationId xmlns:p14="http://schemas.microsoft.com/office/powerpoint/2010/main" val="425857835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3 Columns blue">
    <p:spTree>
      <p:nvGrpSpPr>
        <p:cNvPr id="1" name=""/>
        <p:cNvGrpSpPr/>
        <p:nvPr/>
      </p:nvGrpSpPr>
      <p:grpSpPr>
        <a:xfrm>
          <a:off x="0" y="0"/>
          <a:ext cx="0" cy="0"/>
          <a:chOff x="0" y="0"/>
          <a:chExt cx="0" cy="0"/>
        </a:xfrm>
      </p:grpSpPr>
      <p:sp>
        <p:nvSpPr>
          <p:cNvPr id="8" name="Date Placeholder 7"/>
          <p:cNvSpPr>
            <a:spLocks noGrp="1"/>
          </p:cNvSpPr>
          <p:nvPr>
            <p:ph type="dt" sz="half" idx="22"/>
          </p:nvPr>
        </p:nvSpPr>
        <p:spPr bwMode="invGray"/>
        <p:txBody>
          <a:bodyPr/>
          <a:lstStyle/>
          <a:p>
            <a:fld id="{BBB6CCEC-3D0A-48BE-9958-590F11C39C0A}" type="datetime1">
              <a:rPr lang="en-GB" noProof="0" smtClean="0"/>
              <a:t>05/05/2020</a:t>
            </a:fld>
            <a:endParaRPr lang="en-GB" noProof="0" dirty="0"/>
          </a:p>
        </p:txBody>
      </p:sp>
      <p:sp>
        <p:nvSpPr>
          <p:cNvPr id="9" name="Footer Placeholder 8"/>
          <p:cNvSpPr>
            <a:spLocks noGrp="1"/>
          </p:cNvSpPr>
          <p:nvPr>
            <p:ph type="ftr" sz="quarter" idx="23"/>
          </p:nvPr>
        </p:nvSpPr>
        <p:spPr bwMode="invGray"/>
        <p:txBody>
          <a:bodyPr/>
          <a:lstStyle/>
          <a:p>
            <a:r>
              <a:rPr lang="en-GB" noProof="0" dirty="0"/>
              <a:t>|     Title of the presentation</a:t>
            </a:r>
          </a:p>
        </p:txBody>
      </p:sp>
      <p:sp>
        <p:nvSpPr>
          <p:cNvPr id="10" name="Slide Number Placeholder 9"/>
          <p:cNvSpPr>
            <a:spLocks noGrp="1"/>
          </p:cNvSpPr>
          <p:nvPr>
            <p:ph type="sldNum" sz="quarter" idx="24"/>
          </p:nvPr>
        </p:nvSpPr>
        <p:spPr bwMode="invGray"/>
        <p:txBody>
          <a:bodyPr/>
          <a:lstStyle/>
          <a:p>
            <a:fld id="{A74CE0EA-F3B5-4684-BA10-C594598FDB9C}" type="slidenum">
              <a:rPr lang="en-GB" noProof="0" smtClean="0"/>
              <a:pPr/>
              <a:t>‹#›</a:t>
            </a:fld>
            <a:endParaRPr lang="en-GB" noProof="0" dirty="0"/>
          </a:p>
        </p:txBody>
      </p:sp>
      <p:sp>
        <p:nvSpPr>
          <p:cNvPr id="21" name="Text Placeholder 7"/>
          <p:cNvSpPr>
            <a:spLocks noGrp="1"/>
          </p:cNvSpPr>
          <p:nvPr>
            <p:ph type="body" sz="quarter" idx="21" hasCustomPrompt="1"/>
          </p:nvPr>
        </p:nvSpPr>
        <p:spPr bwMode="invGray">
          <a:xfrm>
            <a:off x="360000" y="6293652"/>
            <a:ext cx="8419774" cy="208579"/>
          </a:xfrm>
        </p:spPr>
        <p:txBody>
          <a:bodyPr anchor="t">
            <a:normAutofit/>
          </a:bodyPr>
          <a:lstStyle>
            <a:lvl1pPr>
              <a:defRPr sz="600" b="0">
                <a:solidFill>
                  <a:schemeClr val="bg2"/>
                </a:solidFill>
                <a:latin typeface="+mn-lt"/>
              </a:defRPr>
            </a:lvl1pPr>
          </a:lstStyle>
          <a:p>
            <a:pPr lvl="0"/>
            <a:r>
              <a:rPr lang="en-GB" noProof="0"/>
              <a:t>Source:</a:t>
            </a:r>
          </a:p>
        </p:txBody>
      </p:sp>
      <p:sp>
        <p:nvSpPr>
          <p:cNvPr id="11" name="Title 10"/>
          <p:cNvSpPr>
            <a:spLocks noGrp="1"/>
          </p:cNvSpPr>
          <p:nvPr>
            <p:ph type="title"/>
          </p:nvPr>
        </p:nvSpPr>
        <p:spPr bwMode="invGray"/>
        <p:txBody>
          <a:bodyPr/>
          <a:lstStyle/>
          <a:p>
            <a:r>
              <a:rPr lang="en-US" noProof="0"/>
              <a:t>Click to edit Master title style</a:t>
            </a:r>
            <a:endParaRPr lang="en-GB" noProof="0"/>
          </a:p>
        </p:txBody>
      </p:sp>
      <p:sp>
        <p:nvSpPr>
          <p:cNvPr id="12" name="Content Placeholder 2"/>
          <p:cNvSpPr>
            <a:spLocks noGrp="1"/>
          </p:cNvSpPr>
          <p:nvPr>
            <p:ph sz="half" idx="25"/>
          </p:nvPr>
        </p:nvSpPr>
        <p:spPr bwMode="invGray">
          <a:xfrm>
            <a:off x="359999" y="2160000"/>
            <a:ext cx="2664000" cy="3877200"/>
          </a:xfrm>
        </p:spPr>
        <p:txBody>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9" name="Text Placeholder 5"/>
          <p:cNvSpPr>
            <a:spLocks noGrp="1"/>
          </p:cNvSpPr>
          <p:nvPr>
            <p:ph type="body" sz="quarter" idx="27"/>
          </p:nvPr>
        </p:nvSpPr>
        <p:spPr bwMode="invGray">
          <a:xfrm>
            <a:off x="359999" y="1800000"/>
            <a:ext cx="2664000" cy="252012"/>
          </a:xfrm>
          <a:solidFill>
            <a:srgbClr val="009CDE"/>
          </a:solidFill>
        </p:spPr>
        <p:txBody>
          <a:bodyPr vert="horz" lIns="72000" tIns="18000" rIns="72000" bIns="18000" rtlCol="0" anchor="ctr">
            <a:normAutofit/>
          </a:bodyPr>
          <a:lstStyle>
            <a:lvl1pPr>
              <a:defRPr lang="en-US" sz="1050" b="0" i="0" dirty="0">
                <a:solidFill>
                  <a:schemeClr val="bg1"/>
                </a:solidFill>
                <a:latin typeface="Calibri" panose="020F0502020204030204" pitchFamily="34" charset="0"/>
              </a:defRPr>
            </a:lvl1pPr>
          </a:lstStyle>
          <a:p>
            <a:pPr lvl="0"/>
            <a:r>
              <a:rPr lang="en-US" noProof="0" dirty="0"/>
              <a:t>Click to edit Master text styles</a:t>
            </a:r>
          </a:p>
        </p:txBody>
      </p:sp>
      <p:sp>
        <p:nvSpPr>
          <p:cNvPr id="16" name="Content Placeholder 2"/>
          <p:cNvSpPr>
            <a:spLocks noGrp="1"/>
          </p:cNvSpPr>
          <p:nvPr>
            <p:ph sz="half" idx="29"/>
          </p:nvPr>
        </p:nvSpPr>
        <p:spPr bwMode="invGray">
          <a:xfrm>
            <a:off x="3237886" y="2160000"/>
            <a:ext cx="2664000" cy="3877200"/>
          </a:xfrm>
        </p:spPr>
        <p:txBody>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17" name="Text Placeholder 5"/>
          <p:cNvSpPr>
            <a:spLocks noGrp="1"/>
          </p:cNvSpPr>
          <p:nvPr>
            <p:ph type="body" sz="quarter" idx="30"/>
          </p:nvPr>
        </p:nvSpPr>
        <p:spPr bwMode="invGray">
          <a:xfrm>
            <a:off x="3237886" y="1800000"/>
            <a:ext cx="2664000" cy="252012"/>
          </a:xfrm>
          <a:solidFill>
            <a:srgbClr val="009CDE"/>
          </a:solidFill>
        </p:spPr>
        <p:txBody>
          <a:bodyPr vert="horz" lIns="72000" tIns="18000" rIns="72000" bIns="18000" rtlCol="0" anchor="ctr">
            <a:normAutofit/>
          </a:bodyPr>
          <a:lstStyle>
            <a:lvl1pPr>
              <a:defRPr lang="en-US" sz="1050" b="0" i="0" dirty="0">
                <a:solidFill>
                  <a:schemeClr val="bg1"/>
                </a:solidFill>
                <a:latin typeface="Calibri" panose="020F0502020204030204" pitchFamily="34" charset="0"/>
              </a:defRPr>
            </a:lvl1pPr>
          </a:lstStyle>
          <a:p>
            <a:pPr lvl="0"/>
            <a:r>
              <a:rPr lang="en-US" noProof="0" dirty="0"/>
              <a:t>Click to edit Master text styles</a:t>
            </a:r>
          </a:p>
        </p:txBody>
      </p:sp>
      <p:sp>
        <p:nvSpPr>
          <p:cNvPr id="24" name="Content Placeholder 2"/>
          <p:cNvSpPr>
            <a:spLocks noGrp="1"/>
          </p:cNvSpPr>
          <p:nvPr>
            <p:ph sz="half" idx="31"/>
          </p:nvPr>
        </p:nvSpPr>
        <p:spPr bwMode="invGray">
          <a:xfrm>
            <a:off x="6115773" y="2160000"/>
            <a:ext cx="2664000" cy="3877200"/>
          </a:xfrm>
        </p:spPr>
        <p:txBody>
          <a:bodyPr/>
          <a:lstStyle>
            <a:lvl1pPr>
              <a:defRPr sz="1050"/>
            </a:lvl1pPr>
            <a:lvl2pPr>
              <a:defRPr sz="1050"/>
            </a:lvl2pPr>
            <a:lvl3pPr>
              <a:defRPr sz="1050"/>
            </a:lvl3pPr>
            <a:lvl4pPr>
              <a:defRPr sz="1050"/>
            </a:lvl4pPr>
            <a:lvl5pPr>
              <a:defRPr sz="1050"/>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25" name="Text Placeholder 5"/>
          <p:cNvSpPr>
            <a:spLocks noGrp="1"/>
          </p:cNvSpPr>
          <p:nvPr>
            <p:ph type="body" sz="quarter" idx="32"/>
          </p:nvPr>
        </p:nvSpPr>
        <p:spPr bwMode="invGray">
          <a:xfrm>
            <a:off x="6115773" y="1800000"/>
            <a:ext cx="2664000" cy="252012"/>
          </a:xfrm>
          <a:solidFill>
            <a:srgbClr val="009CDE"/>
          </a:solidFill>
        </p:spPr>
        <p:txBody>
          <a:bodyPr vert="horz" lIns="72000" tIns="18000" rIns="72000" bIns="18000" rtlCol="0" anchor="ctr">
            <a:normAutofit/>
          </a:bodyPr>
          <a:lstStyle>
            <a:lvl1pPr>
              <a:defRPr lang="en-US" sz="1050" b="0" i="0" dirty="0">
                <a:solidFill>
                  <a:schemeClr val="bg1"/>
                </a:solidFill>
                <a:latin typeface="Calibri" panose="020F0502020204030204" pitchFamily="34" charset="0"/>
              </a:defRPr>
            </a:lvl1pPr>
          </a:lstStyle>
          <a:p>
            <a:pPr lvl="0"/>
            <a:r>
              <a:rPr lang="en-US" noProof="0" dirty="0"/>
              <a:t>Click to edit Master text styles</a:t>
            </a:r>
          </a:p>
        </p:txBody>
      </p:sp>
      <p:sp>
        <p:nvSpPr>
          <p:cNvPr id="23"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i="0">
                <a:solidFill>
                  <a:schemeClr val="bg1"/>
                </a:solidFill>
                <a:latin typeface="Calibri" panose="020F0502020204030204" pitchFamily="34" charset="0"/>
              </a:defRPr>
            </a:lvl1pPr>
          </a:lstStyle>
          <a:p>
            <a:pPr lvl="0"/>
            <a:r>
              <a:rPr lang="en-GB" noProof="0" dirty="0"/>
              <a:t>One line Subtitle (optional)</a:t>
            </a:r>
          </a:p>
        </p:txBody>
      </p:sp>
    </p:spTree>
    <p:extLst>
      <p:ext uri="{BB962C8B-B14F-4D97-AF65-F5344CB8AC3E}">
        <p14:creationId xmlns:p14="http://schemas.microsoft.com/office/powerpoint/2010/main" val="8678208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Image left / Text right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4675773" y="1800000"/>
            <a:ext cx="4104000" cy="42372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Picture Placeholder 5"/>
          <p:cNvSpPr>
            <a:spLocks noGrp="1"/>
          </p:cNvSpPr>
          <p:nvPr>
            <p:ph type="pic" sz="quarter" idx="17" hasCustomPrompt="1"/>
          </p:nvPr>
        </p:nvSpPr>
        <p:spPr bwMode="invGray">
          <a:xfrm>
            <a:off x="359999" y="1800000"/>
            <a:ext cx="4104000" cy="4237200"/>
          </a:xfrm>
          <a:solidFill>
            <a:schemeClr val="bg1">
              <a:lumMod val="85000"/>
            </a:schemeClr>
          </a:solidFill>
        </p:spPr>
        <p:txBody>
          <a:bodyPr bIns="198000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414CCF51-8078-42ED-9407-7F055975162E}" type="datetime1">
              <a:rPr lang="en-GB" noProof="0" smtClean="0"/>
              <a:t>05/05/2020</a:t>
            </a:fld>
            <a:endParaRPr lang="en-GB" noProof="0" dirty="0"/>
          </a:p>
        </p:txBody>
      </p:sp>
      <p:sp>
        <p:nvSpPr>
          <p:cNvPr id="9" name="Footer Placeholder 8"/>
          <p:cNvSpPr>
            <a:spLocks noGrp="1"/>
          </p:cNvSpPr>
          <p:nvPr>
            <p:ph type="ftr" sz="quarter" idx="19"/>
          </p:nvPr>
        </p:nvSpPr>
        <p:spPr bwMode="invGray"/>
        <p:txBody>
          <a:bodyPr/>
          <a:lstStyle/>
          <a:p>
            <a:r>
              <a:rPr lang="en-GB" noProof="0" dirty="0"/>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dirty="0"/>
          </a:p>
        </p:txBody>
      </p:sp>
      <p:sp>
        <p:nvSpPr>
          <p:cNvPr id="23" name="Text Placeholder 7"/>
          <p:cNvSpPr>
            <a:spLocks noGrp="1"/>
          </p:cNvSpPr>
          <p:nvPr>
            <p:ph type="body" sz="quarter" idx="21" hasCustomPrompt="1"/>
          </p:nvPr>
        </p:nvSpPr>
        <p:spPr bwMode="invGray">
          <a:xfrm>
            <a:off x="360000" y="6293652"/>
            <a:ext cx="8419774" cy="208579"/>
          </a:xfrm>
        </p:spPr>
        <p:txBody>
          <a:bodyPr anchor="t">
            <a:normAutofit/>
          </a:bodyPr>
          <a:lstStyle>
            <a:lvl1pPr>
              <a:defRPr sz="600" b="0">
                <a:solidFill>
                  <a:schemeClr val="bg2"/>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US" noProof="0"/>
              <a:t>Click to edit Master title style</a:t>
            </a:r>
            <a:endParaRPr lang="en-GB" noProof="0"/>
          </a:p>
        </p:txBody>
      </p:sp>
      <p:sp>
        <p:nvSpPr>
          <p:cNvPr id="16"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i="0">
                <a:solidFill>
                  <a:schemeClr val="bg1"/>
                </a:solidFill>
                <a:latin typeface="Calibri" panose="020F0502020204030204" pitchFamily="34" charset="0"/>
              </a:defRPr>
            </a:lvl1pPr>
          </a:lstStyle>
          <a:p>
            <a:pPr lvl="0"/>
            <a:r>
              <a:rPr lang="en-GB" noProof="0" dirty="0"/>
              <a:t>One line Subtitle (optional)</a:t>
            </a:r>
          </a:p>
        </p:txBody>
      </p:sp>
    </p:spTree>
    <p:extLst>
      <p:ext uri="{BB962C8B-B14F-4D97-AF65-F5344CB8AC3E}">
        <p14:creationId xmlns:p14="http://schemas.microsoft.com/office/powerpoint/2010/main" val="2055170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Quotation blue">
    <p:spTree>
      <p:nvGrpSpPr>
        <p:cNvPr id="1" name=""/>
        <p:cNvGrpSpPr/>
        <p:nvPr/>
      </p:nvGrpSpPr>
      <p:grpSpPr>
        <a:xfrm>
          <a:off x="0" y="0"/>
          <a:ext cx="0" cy="0"/>
          <a:chOff x="0" y="0"/>
          <a:chExt cx="0" cy="0"/>
        </a:xfrm>
      </p:grpSpPr>
      <p:sp>
        <p:nvSpPr>
          <p:cNvPr id="4" name="Content Placeholder 3"/>
          <p:cNvSpPr>
            <a:spLocks noGrp="1"/>
          </p:cNvSpPr>
          <p:nvPr>
            <p:ph sz="half" idx="2"/>
          </p:nvPr>
        </p:nvSpPr>
        <p:spPr bwMode="invGray">
          <a:xfrm>
            <a:off x="4675773" y="1800000"/>
            <a:ext cx="4104000" cy="4237200"/>
          </a:xfrm>
          <a:solidFill>
            <a:srgbClr val="009CDE"/>
          </a:solidFill>
        </p:spPr>
        <p:txBody>
          <a:bodyPr lIns="144000" tIns="144000" rIns="144000" bIns="144000"/>
          <a:lstStyle>
            <a:lvl1pPr>
              <a:defRPr sz="1050" b="1">
                <a:solidFill>
                  <a:schemeClr val="bg1"/>
                </a:solidFill>
                <a:latin typeface="+mn-lt"/>
              </a:defRPr>
            </a:lvl1pPr>
            <a:lvl2pPr>
              <a:defRPr sz="1050">
                <a:solidFill>
                  <a:schemeClr val="bg1"/>
                </a:solidFill>
                <a:latin typeface="+mn-lt"/>
              </a:defRPr>
            </a:lvl2pPr>
            <a:lvl3pPr>
              <a:buClr>
                <a:schemeClr val="bg1"/>
              </a:buClr>
              <a:defRPr sz="1050">
                <a:solidFill>
                  <a:schemeClr val="bg1"/>
                </a:solidFill>
                <a:latin typeface="+mn-lt"/>
              </a:defRPr>
            </a:lvl3pPr>
            <a:lvl4pPr>
              <a:buClr>
                <a:schemeClr val="bg1"/>
              </a:buClr>
              <a:defRPr sz="1050">
                <a:solidFill>
                  <a:schemeClr val="bg1"/>
                </a:solidFill>
                <a:latin typeface="+mn-lt"/>
              </a:defRPr>
            </a:lvl4pPr>
            <a:lvl5pPr>
              <a:buClr>
                <a:schemeClr val="bg1"/>
              </a:buClr>
              <a:defRPr sz="1050">
                <a:solidFill>
                  <a:schemeClr val="bg1"/>
                </a:solidFill>
                <a:latin typeface="+mn-lt"/>
              </a:defRPr>
            </a:lvl5p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6" name="Picture Placeholder 5"/>
          <p:cNvSpPr>
            <a:spLocks noGrp="1"/>
          </p:cNvSpPr>
          <p:nvPr>
            <p:ph type="pic" sz="quarter" idx="17" hasCustomPrompt="1"/>
          </p:nvPr>
        </p:nvSpPr>
        <p:spPr bwMode="invGray">
          <a:xfrm>
            <a:off x="359999" y="1800000"/>
            <a:ext cx="4104000" cy="4237200"/>
          </a:xfrm>
          <a:solidFill>
            <a:schemeClr val="bg1">
              <a:lumMod val="85000"/>
            </a:schemeClr>
          </a:solidFill>
        </p:spPr>
        <p:txBody>
          <a:bodyPr bIns="198000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8" name="Date Placeholder 7"/>
          <p:cNvSpPr>
            <a:spLocks noGrp="1"/>
          </p:cNvSpPr>
          <p:nvPr>
            <p:ph type="dt" sz="half" idx="18"/>
          </p:nvPr>
        </p:nvSpPr>
        <p:spPr bwMode="invGray"/>
        <p:txBody>
          <a:bodyPr/>
          <a:lstStyle/>
          <a:p>
            <a:fld id="{B5CB8422-2CBD-43EC-AF21-8B33A2ACAA82}" type="datetime1">
              <a:rPr lang="en-GB" noProof="0" smtClean="0"/>
              <a:t>05/05/2020</a:t>
            </a:fld>
            <a:endParaRPr lang="en-GB" noProof="0" dirty="0"/>
          </a:p>
        </p:txBody>
      </p:sp>
      <p:sp>
        <p:nvSpPr>
          <p:cNvPr id="9" name="Footer Placeholder 8"/>
          <p:cNvSpPr>
            <a:spLocks noGrp="1"/>
          </p:cNvSpPr>
          <p:nvPr>
            <p:ph type="ftr" sz="quarter" idx="19"/>
          </p:nvPr>
        </p:nvSpPr>
        <p:spPr bwMode="invGray"/>
        <p:txBody>
          <a:bodyPr/>
          <a:lstStyle/>
          <a:p>
            <a:r>
              <a:rPr lang="en-GB" noProof="0" dirty="0"/>
              <a:t>|     Title of the presentation</a:t>
            </a:r>
          </a:p>
        </p:txBody>
      </p:sp>
      <p:sp>
        <p:nvSpPr>
          <p:cNvPr id="10" name="Slide Number Placeholder 9"/>
          <p:cNvSpPr>
            <a:spLocks noGrp="1"/>
          </p:cNvSpPr>
          <p:nvPr>
            <p:ph type="sldNum" sz="quarter" idx="20"/>
          </p:nvPr>
        </p:nvSpPr>
        <p:spPr bwMode="invGray"/>
        <p:txBody>
          <a:bodyPr/>
          <a:lstStyle/>
          <a:p>
            <a:fld id="{A74CE0EA-F3B5-4684-BA10-C594598FDB9C}" type="slidenum">
              <a:rPr lang="en-GB" noProof="0" smtClean="0"/>
              <a:pPr/>
              <a:t>‹#›</a:t>
            </a:fld>
            <a:endParaRPr lang="en-GB" noProof="0" dirty="0"/>
          </a:p>
        </p:txBody>
      </p:sp>
      <p:sp>
        <p:nvSpPr>
          <p:cNvPr id="23" name="Text Placeholder 7"/>
          <p:cNvSpPr>
            <a:spLocks noGrp="1"/>
          </p:cNvSpPr>
          <p:nvPr>
            <p:ph type="body" sz="quarter" idx="21" hasCustomPrompt="1"/>
          </p:nvPr>
        </p:nvSpPr>
        <p:spPr bwMode="invGray">
          <a:xfrm>
            <a:off x="360000" y="6293652"/>
            <a:ext cx="8419774" cy="208579"/>
          </a:xfrm>
        </p:spPr>
        <p:txBody>
          <a:bodyPr anchor="t">
            <a:normAutofit/>
          </a:bodyPr>
          <a:lstStyle>
            <a:lvl1pPr>
              <a:defRPr sz="600" b="0">
                <a:solidFill>
                  <a:schemeClr val="bg2"/>
                </a:solidFill>
                <a:latin typeface="+mn-lt"/>
              </a:defRPr>
            </a:lvl1pPr>
          </a:lstStyle>
          <a:p>
            <a:pPr lvl="0"/>
            <a:r>
              <a:rPr lang="en-GB" noProof="0"/>
              <a:t>Source:</a:t>
            </a:r>
          </a:p>
        </p:txBody>
      </p:sp>
      <p:sp>
        <p:nvSpPr>
          <p:cNvPr id="15" name="Title 14"/>
          <p:cNvSpPr>
            <a:spLocks noGrp="1"/>
          </p:cNvSpPr>
          <p:nvPr>
            <p:ph type="title"/>
          </p:nvPr>
        </p:nvSpPr>
        <p:spPr bwMode="invGray"/>
        <p:txBody>
          <a:bodyPr/>
          <a:lstStyle/>
          <a:p>
            <a:r>
              <a:rPr lang="en-US" noProof="0"/>
              <a:t>Click to edit Master title style</a:t>
            </a:r>
            <a:endParaRPr lang="en-GB" noProof="0"/>
          </a:p>
        </p:txBody>
      </p:sp>
      <p:sp>
        <p:nvSpPr>
          <p:cNvPr id="16"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i="0">
                <a:solidFill>
                  <a:schemeClr val="bg1"/>
                </a:solidFill>
                <a:latin typeface="Calibri" panose="020F0502020204030204" pitchFamily="34" charset="0"/>
              </a:defRPr>
            </a:lvl1pPr>
          </a:lstStyle>
          <a:p>
            <a:pPr lvl="0"/>
            <a:r>
              <a:rPr lang="en-GB" noProof="0" dirty="0"/>
              <a:t>One line Subtitle (optional)</a:t>
            </a:r>
          </a:p>
        </p:txBody>
      </p:sp>
    </p:spTree>
    <p:extLst>
      <p:ext uri="{BB962C8B-B14F-4D97-AF65-F5344CB8AC3E}">
        <p14:creationId xmlns:p14="http://schemas.microsoft.com/office/powerpoint/2010/main" val="24074093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arge Image blue">
    <p:spTree>
      <p:nvGrpSpPr>
        <p:cNvPr id="1" name=""/>
        <p:cNvGrpSpPr/>
        <p:nvPr/>
      </p:nvGrpSpPr>
      <p:grpSpPr>
        <a:xfrm>
          <a:off x="0" y="0"/>
          <a:ext cx="0" cy="0"/>
          <a:chOff x="0" y="0"/>
          <a:chExt cx="0" cy="0"/>
        </a:xfrm>
      </p:grpSpPr>
      <p:sp>
        <p:nvSpPr>
          <p:cNvPr id="6" name="Picture Placeholder 5"/>
          <p:cNvSpPr>
            <a:spLocks noGrp="1"/>
          </p:cNvSpPr>
          <p:nvPr>
            <p:ph type="pic" sz="quarter" idx="17" hasCustomPrompt="1"/>
          </p:nvPr>
        </p:nvSpPr>
        <p:spPr bwMode="invGray">
          <a:xfrm>
            <a:off x="359999" y="1800000"/>
            <a:ext cx="8419773" cy="4237200"/>
          </a:xfrm>
          <a:solidFill>
            <a:schemeClr val="bg1">
              <a:lumMod val="85000"/>
            </a:schemeClr>
          </a:solidFill>
        </p:spPr>
        <p:txBody>
          <a:bodyPr bIns="1980000" anchor="ctr"/>
          <a:lstStyle>
            <a:lvl1pPr marL="0" marR="0" indent="0" algn="ctr" defTabSz="685800" rtl="0" eaLnBrk="1" fontAlgn="auto" latinLnBrk="0" hangingPunct="1">
              <a:lnSpc>
                <a:spcPct val="110000"/>
              </a:lnSpc>
              <a:spcBef>
                <a:spcPts val="750"/>
              </a:spcBef>
              <a:spcAft>
                <a:spcPts val="450"/>
              </a:spcAft>
              <a:buClr>
                <a:schemeClr val="tx1"/>
              </a:buClr>
              <a:buSzPct val="80000"/>
              <a:buFontTx/>
              <a:buNone/>
              <a:tabLst/>
              <a:defRPr sz="1050">
                <a:solidFill>
                  <a:schemeClr val="bg1"/>
                </a:solidFill>
              </a:defRPr>
            </a:lvl1pPr>
          </a:lstStyle>
          <a:p>
            <a:pPr marL="0" marR="0" lvl="0" indent="0" algn="ctr" defTabSz="685800" rtl="0" eaLnBrk="1" fontAlgn="auto" latinLnBrk="0" hangingPunct="1">
              <a:lnSpc>
                <a:spcPct val="110000"/>
              </a:lnSpc>
              <a:spcBef>
                <a:spcPts val="750"/>
              </a:spcBef>
              <a:spcAft>
                <a:spcPts val="450"/>
              </a:spcAft>
              <a:buClr>
                <a:schemeClr val="tx1"/>
              </a:buClr>
              <a:buSzPct val="80000"/>
              <a:buFontTx/>
              <a:buNone/>
              <a:tabLst/>
              <a:defRPr/>
            </a:pPr>
            <a:r>
              <a:rPr lang="en-GB" noProof="0" dirty="0"/>
              <a:t>Click on Icon to add picture</a:t>
            </a:r>
            <a:br>
              <a:rPr lang="en-GB" noProof="0" dirty="0"/>
            </a:br>
            <a:r>
              <a:rPr lang="en-GB" noProof="0" dirty="0"/>
              <a:t>Change picture either by</a:t>
            </a:r>
            <a:br>
              <a:rPr lang="en-GB" noProof="0" dirty="0"/>
            </a:br>
            <a:r>
              <a:rPr lang="en-GB" noProof="0" dirty="0"/>
              <a:t>right mouse click on picture + „change picture“ </a:t>
            </a:r>
            <a:br>
              <a:rPr lang="en-GB" noProof="0" dirty="0"/>
            </a:br>
            <a:r>
              <a:rPr lang="en-GB" noProof="0" dirty="0"/>
              <a:t>or by deleting picture + resetting slide</a:t>
            </a:r>
          </a:p>
        </p:txBody>
      </p:sp>
      <p:sp>
        <p:nvSpPr>
          <p:cNvPr id="3" name="Date Placeholder 2"/>
          <p:cNvSpPr>
            <a:spLocks noGrp="1"/>
          </p:cNvSpPr>
          <p:nvPr>
            <p:ph type="dt" sz="half" idx="18"/>
          </p:nvPr>
        </p:nvSpPr>
        <p:spPr bwMode="invGray"/>
        <p:txBody>
          <a:bodyPr/>
          <a:lstStyle/>
          <a:p>
            <a:fld id="{6C135116-9A9A-47DA-A114-676E0C1FD8BF}" type="datetime1">
              <a:rPr lang="en-GB" noProof="0" smtClean="0"/>
              <a:t>05/05/2020</a:t>
            </a:fld>
            <a:endParaRPr lang="en-GB" noProof="0" dirty="0"/>
          </a:p>
        </p:txBody>
      </p:sp>
      <p:sp>
        <p:nvSpPr>
          <p:cNvPr id="4" name="Footer Placeholder 3"/>
          <p:cNvSpPr>
            <a:spLocks noGrp="1"/>
          </p:cNvSpPr>
          <p:nvPr>
            <p:ph type="ftr" sz="quarter" idx="19"/>
          </p:nvPr>
        </p:nvSpPr>
        <p:spPr bwMode="invGray"/>
        <p:txBody>
          <a:bodyPr/>
          <a:lstStyle/>
          <a:p>
            <a:r>
              <a:rPr lang="en-GB" noProof="0" dirty="0"/>
              <a:t>|     Title of the presentation</a:t>
            </a:r>
          </a:p>
        </p:txBody>
      </p:sp>
      <p:sp>
        <p:nvSpPr>
          <p:cNvPr id="5" name="Slide Number Placeholder 4"/>
          <p:cNvSpPr>
            <a:spLocks noGrp="1"/>
          </p:cNvSpPr>
          <p:nvPr>
            <p:ph type="sldNum" sz="quarter" idx="20"/>
          </p:nvPr>
        </p:nvSpPr>
        <p:spPr bwMode="invGray"/>
        <p:txBody>
          <a:bodyPr/>
          <a:lstStyle/>
          <a:p>
            <a:fld id="{A74CE0EA-F3B5-4684-BA10-C594598FDB9C}" type="slidenum">
              <a:rPr lang="en-GB" noProof="0" smtClean="0"/>
              <a:pPr/>
              <a:t>‹#›</a:t>
            </a:fld>
            <a:endParaRPr lang="en-GB" noProof="0" dirty="0"/>
          </a:p>
        </p:txBody>
      </p:sp>
      <p:sp>
        <p:nvSpPr>
          <p:cNvPr id="16" name="Text Placeholder 7"/>
          <p:cNvSpPr>
            <a:spLocks noGrp="1"/>
          </p:cNvSpPr>
          <p:nvPr>
            <p:ph type="body" sz="quarter" idx="21" hasCustomPrompt="1"/>
          </p:nvPr>
        </p:nvSpPr>
        <p:spPr bwMode="invGray">
          <a:xfrm>
            <a:off x="360000" y="6293652"/>
            <a:ext cx="8419774" cy="208579"/>
          </a:xfrm>
        </p:spPr>
        <p:txBody>
          <a:bodyPr anchor="t">
            <a:normAutofit/>
          </a:bodyPr>
          <a:lstStyle>
            <a:lvl1pPr>
              <a:defRPr sz="600" b="0">
                <a:solidFill>
                  <a:schemeClr val="bg2"/>
                </a:solidFill>
                <a:latin typeface="+mn-lt"/>
              </a:defRPr>
            </a:lvl1pPr>
          </a:lstStyle>
          <a:p>
            <a:pPr lvl="0"/>
            <a:r>
              <a:rPr lang="en-GB" noProof="0"/>
              <a:t>Source:</a:t>
            </a:r>
          </a:p>
        </p:txBody>
      </p:sp>
      <p:sp>
        <p:nvSpPr>
          <p:cNvPr id="7" name="Title 6"/>
          <p:cNvSpPr>
            <a:spLocks noGrp="1"/>
          </p:cNvSpPr>
          <p:nvPr>
            <p:ph type="title"/>
          </p:nvPr>
        </p:nvSpPr>
        <p:spPr bwMode="invGray"/>
        <p:txBody>
          <a:bodyPr/>
          <a:lstStyle/>
          <a:p>
            <a:r>
              <a:rPr lang="en-US" noProof="0"/>
              <a:t>Click to edit Master title style</a:t>
            </a:r>
            <a:endParaRPr lang="en-GB" noProof="0"/>
          </a:p>
        </p:txBody>
      </p:sp>
      <p:sp>
        <p:nvSpPr>
          <p:cNvPr id="14" name="Text Placeholder 7"/>
          <p:cNvSpPr>
            <a:spLocks noGrp="1"/>
          </p:cNvSpPr>
          <p:nvPr>
            <p:ph type="body" sz="quarter" idx="13" hasCustomPrompt="1"/>
          </p:nvPr>
        </p:nvSpPr>
        <p:spPr bwMode="invGray">
          <a:xfrm>
            <a:off x="360364" y="1188004"/>
            <a:ext cx="6120000" cy="288925"/>
          </a:xfrm>
        </p:spPr>
        <p:txBody>
          <a:bodyPr lIns="18000" anchor="ctr">
            <a:normAutofit/>
          </a:bodyPr>
          <a:lstStyle>
            <a:lvl1pPr>
              <a:defRPr sz="1200" b="0" i="0">
                <a:solidFill>
                  <a:schemeClr val="bg1"/>
                </a:solidFill>
                <a:latin typeface="Calibri" panose="020F0502020204030204" pitchFamily="34" charset="0"/>
              </a:defRPr>
            </a:lvl1pPr>
          </a:lstStyle>
          <a:p>
            <a:pPr lvl="0"/>
            <a:r>
              <a:rPr lang="en-GB" noProof="0" dirty="0"/>
              <a:t>One line Subtitle (optional)</a:t>
            </a:r>
          </a:p>
        </p:txBody>
      </p:sp>
    </p:spTree>
    <p:extLst>
      <p:ext uri="{BB962C8B-B14F-4D97-AF65-F5344CB8AC3E}">
        <p14:creationId xmlns:p14="http://schemas.microsoft.com/office/powerpoint/2010/main" val="9754185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0074A2"/>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bwMode="invGray">
          <a:xfrm>
            <a:off x="359999" y="359999"/>
            <a:ext cx="6120000" cy="720000"/>
          </a:xfrm>
          <a:prstGeom prst="rect">
            <a:avLst/>
          </a:prstGeom>
        </p:spPr>
        <p:txBody>
          <a:bodyPr vert="horz" lIns="18000" tIns="0" rIns="360000" bIns="0" rtlCol="0" anchor="b">
            <a:noAutofit/>
          </a:bodyPr>
          <a:lstStyle/>
          <a:p>
            <a:r>
              <a:rPr lang="en-US" noProof="0" dirty="0"/>
              <a:t>Click to edit Master title style</a:t>
            </a:r>
            <a:endParaRPr lang="en-GB" noProof="0" dirty="0"/>
          </a:p>
        </p:txBody>
      </p:sp>
      <p:sp>
        <p:nvSpPr>
          <p:cNvPr id="3" name="Text Placeholder 2"/>
          <p:cNvSpPr>
            <a:spLocks noGrp="1"/>
          </p:cNvSpPr>
          <p:nvPr>
            <p:ph type="body" idx="1"/>
          </p:nvPr>
        </p:nvSpPr>
        <p:spPr bwMode="invGray">
          <a:xfrm>
            <a:off x="360000" y="1800000"/>
            <a:ext cx="8424001" cy="4237200"/>
          </a:xfrm>
          <a:prstGeom prst="rect">
            <a:avLst/>
          </a:prstGeom>
        </p:spPr>
        <p:txBody>
          <a:bodyPr vert="horz" lIns="18000" tIns="0" rIns="1800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dirty="0"/>
          </a:p>
        </p:txBody>
      </p:sp>
      <p:sp>
        <p:nvSpPr>
          <p:cNvPr id="4" name="Date Placeholder 3"/>
          <p:cNvSpPr>
            <a:spLocks noGrp="1"/>
          </p:cNvSpPr>
          <p:nvPr>
            <p:ph type="dt" sz="half" idx="2"/>
          </p:nvPr>
        </p:nvSpPr>
        <p:spPr bwMode="invGray">
          <a:xfrm>
            <a:off x="360000" y="6580588"/>
            <a:ext cx="592501" cy="180000"/>
          </a:xfrm>
          <a:prstGeom prst="rect">
            <a:avLst/>
          </a:prstGeom>
        </p:spPr>
        <p:txBody>
          <a:bodyPr vert="horz" lIns="0" tIns="0" rIns="0" bIns="0" rtlCol="0" anchor="t"/>
          <a:lstStyle>
            <a:lvl1pPr algn="l">
              <a:defRPr sz="600">
                <a:solidFill>
                  <a:schemeClr val="bg2"/>
                </a:solidFill>
                <a:latin typeface="+mn-lt"/>
                <a:cs typeface="Times New Roman" panose="02020603050405020304" pitchFamily="18" charset="0"/>
              </a:defRPr>
            </a:lvl1pPr>
          </a:lstStyle>
          <a:p>
            <a:fld id="{CB2A9C5F-569E-41BE-B5E5-7CBFE1B687B2}" type="datetime1">
              <a:rPr lang="en-GB" noProof="0" smtClean="0"/>
              <a:t>05/05/2020</a:t>
            </a:fld>
            <a:endParaRPr lang="en-GB" noProof="0" dirty="0"/>
          </a:p>
        </p:txBody>
      </p:sp>
      <p:sp>
        <p:nvSpPr>
          <p:cNvPr id="5" name="Footer Placeholder 4"/>
          <p:cNvSpPr>
            <a:spLocks noGrp="1"/>
          </p:cNvSpPr>
          <p:nvPr>
            <p:ph type="ftr" sz="quarter" idx="3"/>
          </p:nvPr>
        </p:nvSpPr>
        <p:spPr bwMode="invGray">
          <a:xfrm>
            <a:off x="1044744" y="6580588"/>
            <a:ext cx="1698456" cy="180000"/>
          </a:xfrm>
          <a:prstGeom prst="rect">
            <a:avLst/>
          </a:prstGeom>
        </p:spPr>
        <p:txBody>
          <a:bodyPr vert="horz" lIns="0" tIns="0" rIns="0" bIns="0" rtlCol="0" anchor="t"/>
          <a:lstStyle>
            <a:lvl1pPr algn="l">
              <a:defRPr sz="600">
                <a:solidFill>
                  <a:schemeClr val="bg2"/>
                </a:solidFill>
                <a:latin typeface="+mn-lt"/>
                <a:cs typeface="Times New Roman" panose="02020603050405020304" pitchFamily="18" charset="0"/>
              </a:defRPr>
            </a:lvl1pPr>
          </a:lstStyle>
          <a:p>
            <a:r>
              <a:rPr lang="en-GB" noProof="0" dirty="0"/>
              <a:t>|     Title of the presentation</a:t>
            </a:r>
          </a:p>
        </p:txBody>
      </p:sp>
      <p:sp>
        <p:nvSpPr>
          <p:cNvPr id="6" name="Slide Number Placeholder 5"/>
          <p:cNvSpPr>
            <a:spLocks noGrp="1"/>
          </p:cNvSpPr>
          <p:nvPr>
            <p:ph type="sldNum" sz="quarter" idx="4"/>
          </p:nvPr>
        </p:nvSpPr>
        <p:spPr bwMode="invGray">
          <a:xfrm>
            <a:off x="8562325" y="6580588"/>
            <a:ext cx="217448" cy="180000"/>
          </a:xfrm>
          <a:prstGeom prst="rect">
            <a:avLst/>
          </a:prstGeom>
        </p:spPr>
        <p:txBody>
          <a:bodyPr vert="horz" lIns="0" tIns="0" rIns="0" bIns="0" rtlCol="0" anchor="t"/>
          <a:lstStyle>
            <a:lvl1pPr algn="r">
              <a:defRPr sz="600" b="0">
                <a:solidFill>
                  <a:schemeClr val="bg2"/>
                </a:solidFill>
                <a:latin typeface="+mn-lt"/>
                <a:cs typeface="Times New Roman" panose="02020603050405020304" pitchFamily="18" charset="0"/>
              </a:defRPr>
            </a:lvl1pPr>
          </a:lstStyle>
          <a:p>
            <a:fld id="{A74CE0EA-F3B5-4684-BA10-C594598FDB9C}" type="slidenum">
              <a:rPr lang="en-GB" noProof="0" smtClean="0"/>
              <a:pPr/>
              <a:t>‹#›</a:t>
            </a:fld>
            <a:endParaRPr lang="en-GB" noProof="0" dirty="0"/>
          </a:p>
        </p:txBody>
      </p:sp>
      <p:pic>
        <p:nvPicPr>
          <p:cNvPr id="8" name="Picture 7">
            <a:extLst>
              <a:ext uri="{FF2B5EF4-FFF2-40B4-BE49-F238E27FC236}">
                <a16:creationId xmlns:a16="http://schemas.microsoft.com/office/drawing/2014/main" id="{5A52CB17-76D9-4646-AB3C-948FE15F3727}"/>
              </a:ext>
            </a:extLst>
          </p:cNvPr>
          <p:cNvPicPr>
            <a:picLocks noChangeAspect="1"/>
          </p:cNvPicPr>
          <p:nvPr userDrawn="1"/>
        </p:nvPicPr>
        <p:blipFill>
          <a:blip r:embed="rId17" cstate="screen">
            <a:extLst>
              <a:ext uri="{28A0092B-C50C-407E-A947-70E740481C1C}">
                <a14:useLocalDpi xmlns:a14="http://schemas.microsoft.com/office/drawing/2010/main"/>
              </a:ext>
            </a:extLst>
          </a:blip>
          <a:stretch>
            <a:fillRect/>
          </a:stretch>
        </p:blipFill>
        <p:spPr>
          <a:xfrm>
            <a:off x="6823587" y="374905"/>
            <a:ext cx="1961389" cy="694887"/>
          </a:xfrm>
          <a:prstGeom prst="rect">
            <a:avLst/>
          </a:prstGeom>
        </p:spPr>
      </p:pic>
    </p:spTree>
    <p:extLst>
      <p:ext uri="{BB962C8B-B14F-4D97-AF65-F5344CB8AC3E}">
        <p14:creationId xmlns:p14="http://schemas.microsoft.com/office/powerpoint/2010/main" val="4222249777"/>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731" r:id="rId4"/>
    <p:sldLayoutId id="2147483732" r:id="rId5"/>
    <p:sldLayoutId id="2147483733" r:id="rId6"/>
    <p:sldLayoutId id="2147483734" r:id="rId7"/>
    <p:sldLayoutId id="2147483735" r:id="rId8"/>
    <p:sldLayoutId id="2147483736" r:id="rId9"/>
    <p:sldLayoutId id="2147483737" r:id="rId10"/>
    <p:sldLayoutId id="2147483738" r:id="rId11"/>
    <p:sldLayoutId id="2147483739" r:id="rId12"/>
    <p:sldLayoutId id="2147483740" r:id="rId13"/>
    <p:sldLayoutId id="2147483741" r:id="rId14"/>
    <p:sldLayoutId id="2147483743" r:id="rId15"/>
  </p:sldLayoutIdLst>
  <p:hf hdr="0"/>
  <p:txStyles>
    <p:titleStyle>
      <a:lvl1pPr algn="l" defTabSz="685800" rtl="0" eaLnBrk="1" latinLnBrk="0" hangingPunct="1">
        <a:lnSpc>
          <a:spcPct val="90000"/>
        </a:lnSpc>
        <a:spcBef>
          <a:spcPct val="0"/>
        </a:spcBef>
        <a:buNone/>
        <a:defRPr sz="2100" b="0" i="0" kern="1200">
          <a:solidFill>
            <a:schemeClr val="bg2"/>
          </a:solidFill>
          <a:latin typeface="Calibri" panose="020F0502020204030204" pitchFamily="34" charset="0"/>
          <a:ea typeface="+mj-ea"/>
          <a:cs typeface="+mj-cs"/>
        </a:defRPr>
      </a:lvl1pPr>
    </p:titleStyle>
    <p:bodyStyle>
      <a:lvl1pPr marL="0" indent="0" algn="l" defTabSz="685800" rtl="0" eaLnBrk="1" latinLnBrk="0" hangingPunct="1">
        <a:lnSpc>
          <a:spcPct val="110000"/>
        </a:lnSpc>
        <a:spcBef>
          <a:spcPts val="750"/>
        </a:spcBef>
        <a:spcAft>
          <a:spcPts val="450"/>
        </a:spcAft>
        <a:buClr>
          <a:schemeClr val="bg1"/>
        </a:buClr>
        <a:buSzPct val="80000"/>
        <a:buFontTx/>
        <a:buNone/>
        <a:defRPr sz="1050" b="0" kern="1200">
          <a:solidFill>
            <a:schemeClr val="bg1"/>
          </a:solidFill>
          <a:latin typeface="+mn-lt"/>
          <a:ea typeface="+mn-ea"/>
          <a:cs typeface="Times New Roman" panose="02020603050405020304" pitchFamily="18" charset="0"/>
        </a:defRPr>
      </a:lvl1pPr>
      <a:lvl2pPr marL="350044" indent="-214313" algn="l" defTabSz="685800" rtl="0" eaLnBrk="1" latinLnBrk="0" hangingPunct="1">
        <a:lnSpc>
          <a:spcPct val="110000"/>
        </a:lnSpc>
        <a:spcBef>
          <a:spcPts val="375"/>
        </a:spcBef>
        <a:spcAft>
          <a:spcPts val="450"/>
        </a:spcAft>
        <a:buClr>
          <a:schemeClr val="bg1"/>
        </a:buClr>
        <a:buSzPct val="100000"/>
        <a:buFont typeface="Arial" panose="020B0604020202020204" pitchFamily="34" charset="0"/>
        <a:buChar char="•"/>
        <a:defRPr sz="1050" kern="1200">
          <a:solidFill>
            <a:schemeClr val="bg1"/>
          </a:solidFill>
          <a:latin typeface="+mn-lt"/>
          <a:ea typeface="+mn-ea"/>
          <a:cs typeface="+mn-cs"/>
        </a:defRPr>
      </a:lvl2pPr>
      <a:lvl3pPr marL="620315" indent="-214313" algn="l" defTabSz="685800" rtl="0" eaLnBrk="1" latinLnBrk="0" hangingPunct="1">
        <a:lnSpc>
          <a:spcPct val="110000"/>
        </a:lnSpc>
        <a:spcBef>
          <a:spcPts val="375"/>
        </a:spcBef>
        <a:spcAft>
          <a:spcPts val="450"/>
        </a:spcAft>
        <a:buClr>
          <a:schemeClr val="bg1"/>
        </a:buClr>
        <a:buSzPct val="100000"/>
        <a:buFont typeface="Arial" panose="020B0604020202020204" pitchFamily="34" charset="0"/>
        <a:buChar char="•"/>
        <a:defRPr sz="1050" kern="1200">
          <a:solidFill>
            <a:schemeClr val="bg1"/>
          </a:solidFill>
          <a:latin typeface="+mn-lt"/>
          <a:ea typeface="+mn-ea"/>
          <a:cs typeface="+mn-cs"/>
        </a:defRPr>
      </a:lvl3pPr>
      <a:lvl4pPr marL="884635" indent="-214313" algn="l" defTabSz="685800" rtl="0" eaLnBrk="1" latinLnBrk="0" hangingPunct="1">
        <a:lnSpc>
          <a:spcPct val="110000"/>
        </a:lnSpc>
        <a:spcBef>
          <a:spcPts val="375"/>
        </a:spcBef>
        <a:spcAft>
          <a:spcPts val="450"/>
        </a:spcAft>
        <a:buClr>
          <a:schemeClr val="bg1"/>
        </a:buClr>
        <a:buSzPct val="100000"/>
        <a:buFont typeface="Arial" panose="020B0604020202020204" pitchFamily="34" charset="0"/>
        <a:buChar char="•"/>
        <a:tabLst>
          <a:tab pos="806054" algn="l"/>
        </a:tabLst>
        <a:defRPr sz="1050" kern="1200">
          <a:solidFill>
            <a:schemeClr val="bg1"/>
          </a:solidFill>
          <a:latin typeface="+mn-lt"/>
          <a:ea typeface="+mn-ea"/>
          <a:cs typeface="+mn-cs"/>
        </a:defRPr>
      </a:lvl4pPr>
      <a:lvl5pPr marL="1212056" indent="-269081" algn="l" defTabSz="685800" rtl="0" eaLnBrk="1" latinLnBrk="0" hangingPunct="1">
        <a:lnSpc>
          <a:spcPct val="110000"/>
        </a:lnSpc>
        <a:spcBef>
          <a:spcPts val="375"/>
        </a:spcBef>
        <a:spcAft>
          <a:spcPts val="450"/>
        </a:spcAft>
        <a:buClr>
          <a:schemeClr val="bg1"/>
        </a:buClr>
        <a:buSzPct val="100000"/>
        <a:buFont typeface="Arial" panose="020B0604020202020204" pitchFamily="34" charset="0"/>
        <a:buChar char="•"/>
        <a:defRPr sz="1050" kern="1200">
          <a:solidFill>
            <a:schemeClr val="bg1"/>
          </a:solidFill>
          <a:latin typeface="+mn-lt"/>
          <a:ea typeface="+mn-ea"/>
          <a:cs typeface="+mn-cs"/>
        </a:defRPr>
      </a:lvl5pPr>
      <a:lvl6pPr marL="1546622" indent="-269081" algn="l" defTabSz="685800" rtl="0" eaLnBrk="1" latinLnBrk="0" hangingPunct="1">
        <a:lnSpc>
          <a:spcPct val="90000"/>
        </a:lnSpc>
        <a:spcBef>
          <a:spcPts val="375"/>
        </a:spcBef>
        <a:buClr>
          <a:schemeClr val="bg1"/>
        </a:buClr>
        <a:buFont typeface="Arial" panose="020B0604020202020204" pitchFamily="34" charset="0"/>
        <a:buChar char="•"/>
        <a:defRPr sz="1050" kern="1200">
          <a:solidFill>
            <a:schemeClr val="bg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131" userDrawn="1">
          <p15:clr>
            <a:srgbClr val="F26B43"/>
          </p15:clr>
        </p15:guide>
        <p15:guide id="2" orient="horz" pos="3809" userDrawn="1">
          <p15:clr>
            <a:srgbClr val="F26B43"/>
          </p15:clr>
        </p15:guide>
        <p15:guide id="3" pos="2880" userDrawn="1">
          <p15:clr>
            <a:srgbClr val="F26B43"/>
          </p15:clr>
        </p15:guide>
        <p15:guide id="4" pos="227" userDrawn="1">
          <p15:clr>
            <a:srgbClr val="F26B43"/>
          </p15:clr>
        </p15:guide>
        <p15:guide id="5" pos="5534" userDrawn="1">
          <p15:clr>
            <a:srgbClr val="F26B43"/>
          </p15:clr>
        </p15:guide>
        <p15:guide id="6" pos="2821" userDrawn="1">
          <p15:clr>
            <a:srgbClr val="F26B43"/>
          </p15:clr>
        </p15:guide>
        <p15:guide id="7" pos="2939" userDrawn="1">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15.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1.xml"/><Relationship Id="rId1" Type="http://schemas.openxmlformats.org/officeDocument/2006/relationships/slideLayout" Target="../slideLayouts/slideLayout15.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2.xml"/><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6.xml"/><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7.xml"/><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15.xml"/><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8.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Placeholder 5" descr="A person wearing a hat&#10;&#10;Description generated with very high confidence">
            <a:extLst>
              <a:ext uri="{FF2B5EF4-FFF2-40B4-BE49-F238E27FC236}">
                <a16:creationId xmlns:a16="http://schemas.microsoft.com/office/drawing/2014/main" id="{279F7A19-058C-446E-8DE7-F7982E618600}"/>
              </a:ext>
            </a:extLst>
          </p:cNvPr>
          <p:cNvPicPr>
            <a:picLocks noGrp="1" noChangeAspect="1"/>
          </p:cNvPicPr>
          <p:nvPr>
            <p:ph type="pic" sz="quarter" idx="13"/>
          </p:nvPr>
        </p:nvPicPr>
        <p:blipFill>
          <a:blip r:embed="rId3" cstate="hqprint">
            <a:extLst>
              <a:ext uri="{28A0092B-C50C-407E-A947-70E740481C1C}">
                <a14:useLocalDpi xmlns:a14="http://schemas.microsoft.com/office/drawing/2010/main"/>
              </a:ext>
            </a:extLst>
          </a:blip>
          <a:srcRect/>
          <a:stretch>
            <a:fillRect/>
          </a:stretch>
        </p:blipFill>
        <p:spPr>
          <a:xfrm>
            <a:off x="0" y="2057400"/>
            <a:ext cx="9144000" cy="4587949"/>
          </a:xfrm>
        </p:spPr>
      </p:pic>
      <p:sp>
        <p:nvSpPr>
          <p:cNvPr id="29" name="Subtitle 28"/>
          <p:cNvSpPr>
            <a:spLocks noGrp="1"/>
          </p:cNvSpPr>
          <p:nvPr>
            <p:ph type="subTitle" idx="1"/>
          </p:nvPr>
        </p:nvSpPr>
        <p:spPr>
          <a:xfrm>
            <a:off x="-7812" y="5146159"/>
            <a:ext cx="9143999" cy="1823508"/>
          </a:xfrm>
        </p:spPr>
        <p:txBody>
          <a:bodyPr/>
          <a:lstStyle/>
          <a:p>
            <a:r>
              <a:rPr lang="en-US" dirty="0">
                <a:solidFill>
                  <a:srgbClr val="FFFF00"/>
                </a:solidFill>
                <a:latin typeface="Calibri" panose="020F0502020204030204" pitchFamily="34" charset="0"/>
                <a:cs typeface="Calibri" panose="020F0502020204030204" pitchFamily="34" charset="0"/>
              </a:rPr>
              <a:t>Version</a:t>
            </a:r>
            <a:r>
              <a:rPr lang="en-US" dirty="0">
                <a:solidFill>
                  <a:srgbClr val="FFFF00"/>
                </a:solidFill>
              </a:rPr>
              <a:t> 3.0</a:t>
            </a:r>
          </a:p>
        </p:txBody>
      </p:sp>
      <p:sp>
        <p:nvSpPr>
          <p:cNvPr id="4" name="Title 3"/>
          <p:cNvSpPr>
            <a:spLocks noGrp="1"/>
          </p:cNvSpPr>
          <p:nvPr>
            <p:ph type="ctrTitle"/>
          </p:nvPr>
        </p:nvSpPr>
        <p:spPr/>
        <p:txBody>
          <a:bodyPr/>
          <a:lstStyle/>
          <a:p>
            <a:r>
              <a:rPr lang="en-US" dirty="0">
                <a:latin typeface="Calibri" panose="020F0502020204030204" pitchFamily="34" charset="0"/>
                <a:cs typeface="Calibri" panose="020F0502020204030204" pitchFamily="34" charset="0"/>
              </a:rPr>
              <a:t>Covid-19 Heath Workforce Estimator User Guide</a:t>
            </a:r>
          </a:p>
        </p:txBody>
      </p:sp>
      <p:sp>
        <p:nvSpPr>
          <p:cNvPr id="33" name="Text Placeholder 32"/>
          <p:cNvSpPr>
            <a:spLocks noGrp="1"/>
          </p:cNvSpPr>
          <p:nvPr>
            <p:ph type="body" sz="quarter" idx="16"/>
          </p:nvPr>
        </p:nvSpPr>
        <p:spPr>
          <a:xfrm>
            <a:off x="7121935" y="5239594"/>
            <a:ext cx="1646444" cy="185738"/>
          </a:xfrm>
        </p:spPr>
        <p:txBody>
          <a:bodyPr/>
          <a:lstStyle/>
          <a:p>
            <a:endParaRPr lang="en-US" dirty="0">
              <a:latin typeface="Calibri" panose="020F0502020204030204" pitchFamily="34" charset="0"/>
              <a:cs typeface="Calibri" panose="020F0502020204030204" pitchFamily="34" charset="0"/>
            </a:endParaRPr>
          </a:p>
        </p:txBody>
      </p:sp>
      <p:sp>
        <p:nvSpPr>
          <p:cNvPr id="32" name="Text Placeholder 31"/>
          <p:cNvSpPr>
            <a:spLocks noGrp="1"/>
          </p:cNvSpPr>
          <p:nvPr>
            <p:ph type="body" sz="quarter" idx="15"/>
          </p:nvPr>
        </p:nvSpPr>
        <p:spPr>
          <a:xfrm>
            <a:off x="476962" y="5440855"/>
            <a:ext cx="8408379" cy="288000"/>
          </a:xfrm>
        </p:spPr>
        <p:txBody>
          <a:bodyPr/>
          <a:lstStyle/>
          <a:p>
            <a:r>
              <a:rPr lang="en-US" dirty="0">
                <a:solidFill>
                  <a:srgbClr val="FFFF00"/>
                </a:solidFill>
                <a:latin typeface="Calibri" panose="020F0502020204030204" pitchFamily="34" charset="0"/>
                <a:cs typeface="Calibri" panose="020F0502020204030204" pitchFamily="34" charset="0"/>
              </a:rPr>
              <a:t>3</a:t>
            </a:r>
            <a:r>
              <a:rPr lang="en-US" baseline="30000" dirty="0">
                <a:solidFill>
                  <a:srgbClr val="FFFF00"/>
                </a:solidFill>
                <a:latin typeface="Calibri" panose="020F0502020204030204" pitchFamily="34" charset="0"/>
                <a:cs typeface="Calibri" panose="020F0502020204030204" pitchFamily="34" charset="0"/>
              </a:rPr>
              <a:t>rd</a:t>
            </a:r>
            <a:r>
              <a:rPr lang="en-US" dirty="0">
                <a:solidFill>
                  <a:srgbClr val="FFFF00"/>
                </a:solidFill>
                <a:cs typeface="Calibri" panose="020F0502020204030204" pitchFamily="34" charset="0"/>
              </a:rPr>
              <a:t> May</a:t>
            </a:r>
            <a:r>
              <a:rPr lang="en-US" dirty="0">
                <a:solidFill>
                  <a:srgbClr val="FFFF00"/>
                </a:solidFill>
                <a:latin typeface="Calibri" panose="020F0502020204030204" pitchFamily="34" charset="0"/>
                <a:cs typeface="Calibri" panose="020F0502020204030204" pitchFamily="34" charset="0"/>
              </a:rPr>
              <a:t> 2020</a:t>
            </a:r>
          </a:p>
        </p:txBody>
      </p:sp>
    </p:spTree>
    <p:extLst>
      <p:ext uri="{BB962C8B-B14F-4D97-AF65-F5344CB8AC3E}">
        <p14:creationId xmlns:p14="http://schemas.microsoft.com/office/powerpoint/2010/main" val="889337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screenshot of a cell phone&#10;&#10;Description automatically generated">
            <a:extLst>
              <a:ext uri="{FF2B5EF4-FFF2-40B4-BE49-F238E27FC236}">
                <a16:creationId xmlns:a16="http://schemas.microsoft.com/office/drawing/2014/main" id="{E8705852-DBD2-164F-A706-F9D69D8048A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41523" y="1076277"/>
            <a:ext cx="5329047" cy="3330654"/>
          </a:xfrm>
          <a:prstGeom prst="rect">
            <a:avLst/>
          </a:prstGeom>
        </p:spPr>
      </p:pic>
      <p:sp>
        <p:nvSpPr>
          <p:cNvPr id="2" name="Title 1">
            <a:extLst>
              <a:ext uri="{FF2B5EF4-FFF2-40B4-BE49-F238E27FC236}">
                <a16:creationId xmlns:a16="http://schemas.microsoft.com/office/drawing/2014/main" id="{39693DB8-FEC4-3341-8076-57DD96F56F8C}"/>
              </a:ext>
            </a:extLst>
          </p:cNvPr>
          <p:cNvSpPr>
            <a:spLocks noGrp="1"/>
          </p:cNvSpPr>
          <p:nvPr>
            <p:ph type="title"/>
          </p:nvPr>
        </p:nvSpPr>
        <p:spPr>
          <a:xfrm>
            <a:off x="630000" y="360000"/>
            <a:ext cx="7920000" cy="720000"/>
          </a:xfrm>
        </p:spPr>
        <p:txBody>
          <a:bodyPr/>
          <a:lstStyle/>
          <a:p>
            <a:r>
              <a:rPr lang="en-US" dirty="0">
                <a:cs typeface="Calibri" panose="020F0502020204030204" pitchFamily="34" charset="0"/>
              </a:rPr>
              <a:t>Import  Adappt data (optional)</a:t>
            </a:r>
            <a:endParaRPr lang="en-US" dirty="0">
              <a:latin typeface="+mn-lt"/>
              <a:cs typeface="Calibri" panose="020F0502020204030204" pitchFamily="34" charset="0"/>
            </a:endParaRPr>
          </a:p>
        </p:txBody>
      </p:sp>
      <p:sp>
        <p:nvSpPr>
          <p:cNvPr id="3" name="Content Placeholder 2">
            <a:extLst>
              <a:ext uri="{FF2B5EF4-FFF2-40B4-BE49-F238E27FC236}">
                <a16:creationId xmlns:a16="http://schemas.microsoft.com/office/drawing/2014/main" id="{CCA7C047-CEEF-6141-A044-82FD7AD35965}"/>
              </a:ext>
            </a:extLst>
          </p:cNvPr>
          <p:cNvSpPr>
            <a:spLocks noGrp="1"/>
          </p:cNvSpPr>
          <p:nvPr>
            <p:ph idx="1"/>
          </p:nvPr>
        </p:nvSpPr>
        <p:spPr>
          <a:xfrm>
            <a:off x="521846" y="1514168"/>
            <a:ext cx="2250851" cy="4345858"/>
          </a:xfrm>
        </p:spPr>
        <p:txBody>
          <a:bodyPr/>
          <a:lstStyle/>
          <a:p>
            <a:pPr marL="342900" indent="-342900">
              <a:spcBef>
                <a:spcPts val="0"/>
              </a:spcBef>
              <a:spcAft>
                <a:spcPts val="600"/>
              </a:spcAft>
              <a:buFont typeface="+mj-lt"/>
              <a:buAutoNum type="arabicPeriod"/>
            </a:pPr>
            <a:r>
              <a:rPr lang="en-US" sz="1400" dirty="0">
                <a:solidFill>
                  <a:schemeClr val="bg1"/>
                </a:solidFill>
                <a:latin typeface="Calibri" panose="020F0502020204030204" pitchFamily="34" charset="0"/>
                <a:cs typeface="Calibri" panose="020F0502020204030204" pitchFamily="34" charset="0"/>
              </a:rPr>
              <a:t>You can import data from the </a:t>
            </a:r>
            <a:r>
              <a:rPr lang="en-US" sz="1400" b="1" dirty="0">
                <a:solidFill>
                  <a:schemeClr val="bg1"/>
                </a:solidFill>
                <a:latin typeface="Calibri" panose="020F0502020204030204" pitchFamily="34" charset="0"/>
                <a:cs typeface="Calibri" panose="020F0502020204030204" pitchFamily="34" charset="0"/>
              </a:rPr>
              <a:t>Adappt</a:t>
            </a:r>
            <a:r>
              <a:rPr lang="en-US" sz="1400" dirty="0">
                <a:solidFill>
                  <a:schemeClr val="bg1"/>
                </a:solidFill>
                <a:latin typeface="Calibri" panose="020F0502020204030204" pitchFamily="34" charset="0"/>
                <a:cs typeface="Calibri" panose="020F0502020204030204" pitchFamily="34" charset="0"/>
              </a:rPr>
              <a:t> tool. This enables you to do surge workforce planning</a:t>
            </a:r>
          </a:p>
          <a:p>
            <a:pPr marL="342900" indent="-342900">
              <a:lnSpc>
                <a:spcPct val="100000"/>
              </a:lnSpc>
              <a:spcBef>
                <a:spcPts val="0"/>
              </a:spcBef>
              <a:spcAft>
                <a:spcPts val="600"/>
              </a:spcAft>
              <a:buFont typeface="+mj-lt"/>
              <a:buAutoNum type="arabicPeriod"/>
            </a:pPr>
            <a:r>
              <a:rPr lang="en-US" sz="1400" dirty="0">
                <a:solidFill>
                  <a:schemeClr val="bg1"/>
                </a:solidFill>
                <a:latin typeface="Calibri" panose="020F0502020204030204" pitchFamily="34" charset="0"/>
                <a:cs typeface="Calibri" panose="020F0502020204030204" pitchFamily="34" charset="0"/>
              </a:rPr>
              <a:t>Once the tool has been set up to meet your </a:t>
            </a:r>
            <a:r>
              <a:rPr lang="en-US" sz="1400" dirty="0">
                <a:solidFill>
                  <a:srgbClr val="FFFF00"/>
                </a:solidFill>
                <a:latin typeface="Calibri" panose="020F0502020204030204" pitchFamily="34" charset="0"/>
                <a:cs typeface="Calibri" panose="020F0502020204030204" pitchFamily="34" charset="0"/>
              </a:rPr>
              <a:t>requirements</a:t>
            </a:r>
            <a:r>
              <a:rPr lang="en-US" sz="1400" dirty="0">
                <a:solidFill>
                  <a:schemeClr val="bg1"/>
                </a:solidFill>
                <a:latin typeface="Calibri" panose="020F0502020204030204" pitchFamily="34" charset="0"/>
                <a:cs typeface="Calibri" panose="020F0502020204030204" pitchFamily="34" charset="0"/>
              </a:rPr>
              <a:t>, go to the </a:t>
            </a:r>
            <a:r>
              <a:rPr lang="en-US" sz="1400" b="1" dirty="0">
                <a:solidFill>
                  <a:schemeClr val="bg1"/>
                </a:solidFill>
                <a:latin typeface="Calibri" panose="020F0502020204030204" pitchFamily="34" charset="0"/>
                <a:cs typeface="Calibri" panose="020F0502020204030204" pitchFamily="34" charset="0"/>
              </a:rPr>
              <a:t>Export </a:t>
            </a:r>
            <a:r>
              <a:rPr lang="en-US" sz="1400" dirty="0">
                <a:solidFill>
                  <a:schemeClr val="bg1"/>
                </a:solidFill>
                <a:latin typeface="Calibri" panose="020F0502020204030204" pitchFamily="34" charset="0"/>
                <a:cs typeface="Calibri" panose="020F0502020204030204" pitchFamily="34" charset="0"/>
              </a:rPr>
              <a:t>workforce, click the </a:t>
            </a:r>
            <a:r>
              <a:rPr lang="en-US" sz="1400" b="1" dirty="0">
                <a:solidFill>
                  <a:schemeClr val="bg1"/>
                </a:solidFill>
                <a:latin typeface="Calibri" panose="020F0502020204030204" pitchFamily="34" charset="0"/>
                <a:cs typeface="Calibri" panose="020F0502020204030204" pitchFamily="34" charset="0"/>
              </a:rPr>
              <a:t>Select All </a:t>
            </a:r>
            <a:r>
              <a:rPr lang="en-US" sz="1400" dirty="0">
                <a:solidFill>
                  <a:schemeClr val="bg1"/>
                </a:solidFill>
                <a:latin typeface="Calibri" panose="020F0502020204030204" pitchFamily="34" charset="0"/>
                <a:cs typeface="Calibri" panose="020F0502020204030204" pitchFamily="34" charset="0"/>
              </a:rPr>
              <a:t>button and copy everything with </a:t>
            </a:r>
            <a:r>
              <a:rPr lang="en-US" sz="1400" b="1" dirty="0">
                <a:solidFill>
                  <a:schemeClr val="bg1"/>
                </a:solidFill>
                <a:latin typeface="Calibri" panose="020F0502020204030204" pitchFamily="34" charset="0"/>
                <a:cs typeface="Calibri" panose="020F0502020204030204" pitchFamily="34" charset="0"/>
              </a:rPr>
              <a:t>CTRL+C</a:t>
            </a:r>
          </a:p>
          <a:p>
            <a:pPr marL="342900" indent="-342900">
              <a:spcBef>
                <a:spcPts val="0"/>
              </a:spcBef>
              <a:spcAft>
                <a:spcPts val="600"/>
              </a:spcAft>
              <a:buFont typeface="+mj-lt"/>
              <a:buAutoNum type="arabicPeriod"/>
            </a:pPr>
            <a:r>
              <a:rPr lang="en-US" sz="1400" dirty="0">
                <a:solidFill>
                  <a:schemeClr val="bg1"/>
                </a:solidFill>
                <a:latin typeface="Calibri" panose="020F0502020204030204" pitchFamily="34" charset="0"/>
                <a:cs typeface="Calibri" panose="020F0502020204030204" pitchFamily="34" charset="0"/>
              </a:rPr>
              <a:t>Go to the </a:t>
            </a:r>
            <a:r>
              <a:rPr lang="en-US" sz="1400" b="1" dirty="0">
                <a:solidFill>
                  <a:schemeClr val="bg1"/>
                </a:solidFill>
                <a:latin typeface="Calibri" panose="020F0502020204030204" pitchFamily="34" charset="0"/>
                <a:cs typeface="Calibri" panose="020F0502020204030204" pitchFamily="34" charset="0"/>
              </a:rPr>
              <a:t>HFWE</a:t>
            </a:r>
            <a:r>
              <a:rPr lang="en-US" sz="1400" dirty="0">
                <a:solidFill>
                  <a:schemeClr val="bg1"/>
                </a:solidFill>
                <a:latin typeface="Calibri" panose="020F0502020204030204" pitchFamily="34" charset="0"/>
                <a:cs typeface="Calibri" panose="020F0502020204030204" pitchFamily="34" charset="0"/>
              </a:rPr>
              <a:t> </a:t>
            </a:r>
            <a:r>
              <a:rPr lang="en-US" sz="1400" b="1" dirty="0">
                <a:solidFill>
                  <a:schemeClr val="bg1"/>
                </a:solidFill>
                <a:latin typeface="Calibri" panose="020F0502020204030204" pitchFamily="34" charset="0"/>
                <a:cs typeface="Calibri" panose="020F0502020204030204" pitchFamily="34" charset="0"/>
              </a:rPr>
              <a:t>Import </a:t>
            </a:r>
            <a:r>
              <a:rPr lang="en-US" sz="1400" dirty="0">
                <a:solidFill>
                  <a:schemeClr val="bg1"/>
                </a:solidFill>
                <a:latin typeface="Calibri" panose="020F0502020204030204" pitchFamily="34" charset="0"/>
                <a:cs typeface="Calibri" panose="020F0502020204030204" pitchFamily="34" charset="0"/>
              </a:rPr>
              <a:t>worksheet, click the </a:t>
            </a:r>
            <a:r>
              <a:rPr lang="en-US" sz="1400" b="1" dirty="0">
                <a:solidFill>
                  <a:schemeClr val="bg1"/>
                </a:solidFill>
                <a:latin typeface="Calibri" panose="020F0502020204030204" pitchFamily="34" charset="0"/>
                <a:cs typeface="Calibri" panose="020F0502020204030204" pitchFamily="34" charset="0"/>
              </a:rPr>
              <a:t>Select All </a:t>
            </a:r>
            <a:r>
              <a:rPr lang="en-US" sz="1400" dirty="0">
                <a:solidFill>
                  <a:schemeClr val="bg1"/>
                </a:solidFill>
                <a:latin typeface="Calibri" panose="020F0502020204030204" pitchFamily="34" charset="0"/>
                <a:cs typeface="Calibri" panose="020F0502020204030204" pitchFamily="34" charset="0"/>
              </a:rPr>
              <a:t>button and paste everything with </a:t>
            </a:r>
            <a:r>
              <a:rPr lang="en-US" sz="1400" b="1" dirty="0">
                <a:solidFill>
                  <a:schemeClr val="bg1"/>
                </a:solidFill>
                <a:latin typeface="Calibri" panose="020F0502020204030204" pitchFamily="34" charset="0"/>
                <a:cs typeface="Calibri" panose="020F0502020204030204" pitchFamily="34" charset="0"/>
              </a:rPr>
              <a:t>CTRL+V</a:t>
            </a:r>
          </a:p>
          <a:p>
            <a:pPr marL="342900" indent="-342900">
              <a:spcBef>
                <a:spcPts val="0"/>
              </a:spcBef>
              <a:spcAft>
                <a:spcPts val="600"/>
              </a:spcAft>
              <a:buFont typeface="+mj-lt"/>
              <a:buAutoNum type="arabicPeriod"/>
            </a:pPr>
            <a:r>
              <a:rPr lang="en-US" sz="1400" dirty="0">
                <a:solidFill>
                  <a:schemeClr val="bg1"/>
                </a:solidFill>
                <a:latin typeface="Calibri" panose="020F0502020204030204" pitchFamily="34" charset="0"/>
                <a:cs typeface="Calibri" panose="020F0502020204030204" pitchFamily="34" charset="0"/>
              </a:rPr>
              <a:t>You should  now have all the data copied across</a:t>
            </a:r>
          </a:p>
        </p:txBody>
      </p:sp>
      <p:sp>
        <p:nvSpPr>
          <p:cNvPr id="4" name="Footer Placeholder 3">
            <a:extLst>
              <a:ext uri="{FF2B5EF4-FFF2-40B4-BE49-F238E27FC236}">
                <a16:creationId xmlns:a16="http://schemas.microsoft.com/office/drawing/2014/main" id="{B87E65B3-63AD-CA43-BC23-9AE30A92BCF8}"/>
              </a:ext>
            </a:extLst>
          </p:cNvPr>
          <p:cNvSpPr>
            <a:spLocks noGrp="1"/>
          </p:cNvSpPr>
          <p:nvPr>
            <p:ph type="ftr" sz="quarter" idx="3"/>
          </p:nvPr>
        </p:nvSpPr>
        <p:spPr/>
        <p:txBody>
          <a:bodyPr/>
          <a:lstStyle/>
          <a:p>
            <a:r>
              <a:rPr lang="en-US" dirty="0">
                <a:latin typeface="Calibri" panose="020F0502020204030204" pitchFamily="34" charset="0"/>
                <a:cs typeface="Calibri" panose="020F0502020204030204" pitchFamily="34" charset="0"/>
              </a:rPr>
              <a:t>Covid-19 Workforce Estimator Guide</a:t>
            </a:r>
          </a:p>
        </p:txBody>
      </p:sp>
      <p:sp>
        <p:nvSpPr>
          <p:cNvPr id="5" name="Slide Number Placeholder 4">
            <a:extLst>
              <a:ext uri="{FF2B5EF4-FFF2-40B4-BE49-F238E27FC236}">
                <a16:creationId xmlns:a16="http://schemas.microsoft.com/office/drawing/2014/main" id="{6D85E901-39CC-D34B-A812-5DCB93AC6D54}"/>
              </a:ext>
            </a:extLst>
          </p:cNvPr>
          <p:cNvSpPr>
            <a:spLocks noGrp="1"/>
          </p:cNvSpPr>
          <p:nvPr>
            <p:ph type="sldNum" sz="quarter" idx="4"/>
          </p:nvPr>
        </p:nvSpPr>
        <p:spPr/>
        <p:txBody>
          <a:bodyPr/>
          <a:lstStyle/>
          <a:p>
            <a:fld id="{7698B45C-09C7-497B-9261-07F290CB2D4C}" type="slidenum">
              <a:rPr lang="en-US" smtClean="0">
                <a:latin typeface="Calibri" panose="020F0502020204030204" pitchFamily="34" charset="0"/>
                <a:cs typeface="Calibri" panose="020F0502020204030204" pitchFamily="34" charset="0"/>
              </a:rPr>
              <a:t>10</a:t>
            </a:fld>
            <a:endParaRPr lang="en-US" dirty="0">
              <a:latin typeface="Calibri" panose="020F0502020204030204" pitchFamily="34" charset="0"/>
              <a:cs typeface="Calibri" panose="020F0502020204030204" pitchFamily="34" charset="0"/>
            </a:endParaRPr>
          </a:p>
        </p:txBody>
      </p:sp>
      <p:cxnSp>
        <p:nvCxnSpPr>
          <p:cNvPr id="24" name="Straight Arrow Connector 23">
            <a:extLst>
              <a:ext uri="{FF2B5EF4-FFF2-40B4-BE49-F238E27FC236}">
                <a16:creationId xmlns:a16="http://schemas.microsoft.com/office/drawing/2014/main" id="{0E030A2A-6C1F-F647-B870-42344F288CA9}"/>
              </a:ext>
            </a:extLst>
          </p:cNvPr>
          <p:cNvCxnSpPr>
            <a:cxnSpLocks/>
          </p:cNvCxnSpPr>
          <p:nvPr/>
        </p:nvCxnSpPr>
        <p:spPr>
          <a:xfrm flipV="1">
            <a:off x="2556387" y="1720646"/>
            <a:ext cx="285136" cy="776748"/>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962D089-1B0A-1244-8555-76E00482F8F4}"/>
              </a:ext>
            </a:extLst>
          </p:cNvPr>
          <p:cNvCxnSpPr>
            <a:cxnSpLocks/>
          </p:cNvCxnSpPr>
          <p:nvPr/>
        </p:nvCxnSpPr>
        <p:spPr>
          <a:xfrm flipV="1">
            <a:off x="2556387" y="2369574"/>
            <a:ext cx="2810487" cy="2546556"/>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21" name="Picture 20">
            <a:extLst>
              <a:ext uri="{FF2B5EF4-FFF2-40B4-BE49-F238E27FC236}">
                <a16:creationId xmlns:a16="http://schemas.microsoft.com/office/drawing/2014/main" id="{29F7667C-E68E-5149-9DF3-F28724CAA130}"/>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5366874" y="2261420"/>
            <a:ext cx="3486091" cy="4070555"/>
          </a:xfrm>
          <a:prstGeom prst="rect">
            <a:avLst/>
          </a:prstGeom>
        </p:spPr>
      </p:pic>
    </p:spTree>
    <p:extLst>
      <p:ext uri="{BB962C8B-B14F-4D97-AF65-F5344CB8AC3E}">
        <p14:creationId xmlns:p14="http://schemas.microsoft.com/office/powerpoint/2010/main" val="378116990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a:extLst>
              <a:ext uri="{FF2B5EF4-FFF2-40B4-BE49-F238E27FC236}">
                <a16:creationId xmlns:a16="http://schemas.microsoft.com/office/drawing/2014/main" id="{B53EA6C3-139F-BE46-BFCF-C2DEDF895A28}"/>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2203364" y="1567892"/>
            <a:ext cx="6037014" cy="4709831"/>
          </a:xfrm>
          <a:prstGeom prst="rect">
            <a:avLst/>
          </a:prstGeom>
        </p:spPr>
      </p:pic>
      <p:sp>
        <p:nvSpPr>
          <p:cNvPr id="2" name="Title 1">
            <a:extLst>
              <a:ext uri="{FF2B5EF4-FFF2-40B4-BE49-F238E27FC236}">
                <a16:creationId xmlns:a16="http://schemas.microsoft.com/office/drawing/2014/main" id="{39693DB8-FEC4-3341-8076-57DD96F56F8C}"/>
              </a:ext>
            </a:extLst>
          </p:cNvPr>
          <p:cNvSpPr>
            <a:spLocks noGrp="1"/>
          </p:cNvSpPr>
          <p:nvPr>
            <p:ph type="title"/>
          </p:nvPr>
        </p:nvSpPr>
        <p:spPr/>
        <p:txBody>
          <a:bodyPr/>
          <a:lstStyle/>
          <a:p>
            <a:r>
              <a:rPr lang="en-US" dirty="0">
                <a:solidFill>
                  <a:srgbClr val="FFFF00"/>
                </a:solidFill>
                <a:latin typeface="Calibri" panose="020F0502020204030204" pitchFamily="34" charset="0"/>
                <a:cs typeface="Calibri" panose="020F0502020204030204" pitchFamily="34" charset="0"/>
              </a:rPr>
              <a:t>Required Staff </a:t>
            </a:r>
            <a:r>
              <a:rPr lang="en-US" dirty="0">
                <a:latin typeface="Calibri" panose="020F0502020204030204" pitchFamily="34" charset="0"/>
                <a:cs typeface="Calibri" panose="020F0502020204030204" pitchFamily="34" charset="0"/>
              </a:rPr>
              <a:t>worksheet</a:t>
            </a:r>
          </a:p>
        </p:txBody>
      </p:sp>
      <p:sp>
        <p:nvSpPr>
          <p:cNvPr id="3" name="Content Placeholder 2">
            <a:extLst>
              <a:ext uri="{FF2B5EF4-FFF2-40B4-BE49-F238E27FC236}">
                <a16:creationId xmlns:a16="http://schemas.microsoft.com/office/drawing/2014/main" id="{CCA7C047-CEEF-6141-A044-82FD7AD35965}"/>
              </a:ext>
            </a:extLst>
          </p:cNvPr>
          <p:cNvSpPr>
            <a:spLocks noGrp="1"/>
          </p:cNvSpPr>
          <p:nvPr>
            <p:ph idx="1"/>
          </p:nvPr>
        </p:nvSpPr>
        <p:spPr>
          <a:xfrm>
            <a:off x="684987" y="1226113"/>
            <a:ext cx="8285483" cy="2391581"/>
          </a:xfrm>
        </p:spPr>
        <p:txBody>
          <a:bodyPr/>
          <a:lstStyle/>
          <a:p>
            <a:pPr>
              <a:lnSpc>
                <a:spcPct val="100000"/>
              </a:lnSpc>
              <a:spcBef>
                <a:spcPts val="0"/>
              </a:spcBef>
              <a:spcAft>
                <a:spcPts val="600"/>
              </a:spcAft>
            </a:pPr>
            <a:r>
              <a:rPr lang="en-US" sz="1400" dirty="0">
                <a:solidFill>
                  <a:schemeClr val="bg1"/>
                </a:solidFill>
                <a:latin typeface="Calibri" panose="020F0502020204030204" pitchFamily="34" charset="0"/>
                <a:cs typeface="Calibri" panose="020F0502020204030204" pitchFamily="34" charset="0"/>
              </a:rPr>
              <a:t>The </a:t>
            </a:r>
            <a:r>
              <a:rPr lang="en-US" sz="1400" b="1" dirty="0">
                <a:solidFill>
                  <a:srgbClr val="FFFF00"/>
                </a:solidFill>
                <a:latin typeface="Calibri" panose="020F0502020204030204" pitchFamily="34" charset="0"/>
                <a:cs typeface="Calibri" panose="020F0502020204030204" pitchFamily="34" charset="0"/>
              </a:rPr>
              <a:t>Required Staff </a:t>
            </a:r>
            <a:r>
              <a:rPr lang="en-US" sz="1400" dirty="0">
                <a:solidFill>
                  <a:schemeClr val="bg1"/>
                </a:solidFill>
                <a:latin typeface="Calibri" panose="020F0502020204030204" pitchFamily="34" charset="0"/>
                <a:cs typeface="Calibri" panose="020F0502020204030204" pitchFamily="34" charset="0"/>
              </a:rPr>
              <a:t>worksheet helps answer the question:</a:t>
            </a:r>
          </a:p>
          <a:p>
            <a:pPr>
              <a:lnSpc>
                <a:spcPct val="100000"/>
              </a:lnSpc>
              <a:spcBef>
                <a:spcPts val="0"/>
              </a:spcBef>
              <a:spcAft>
                <a:spcPts val="600"/>
              </a:spcAft>
            </a:pPr>
            <a:r>
              <a:rPr lang="en-US" sz="1400" b="1" i="1" dirty="0">
                <a:solidFill>
                  <a:schemeClr val="bg1"/>
                </a:solidFill>
                <a:latin typeface="Calibri" panose="020F0502020204030204" pitchFamily="34" charset="0"/>
                <a:cs typeface="Calibri" panose="020F0502020204030204" pitchFamily="34" charset="0"/>
              </a:rPr>
              <a:t>“What staff groups and numbers are needed to achieve a </a:t>
            </a:r>
            <a:r>
              <a:rPr lang="en-US" sz="1400" b="1" i="1" dirty="0">
                <a:solidFill>
                  <a:srgbClr val="FFFF00"/>
                </a:solidFill>
                <a:latin typeface="Calibri" panose="020F0502020204030204" pitchFamily="34" charset="0"/>
                <a:cs typeface="Calibri" panose="020F0502020204030204" pitchFamily="34" charset="0"/>
              </a:rPr>
              <a:t>required</a:t>
            </a:r>
            <a:r>
              <a:rPr lang="en-US" sz="1400" b="1" i="1" dirty="0">
                <a:solidFill>
                  <a:schemeClr val="bg1"/>
                </a:solidFill>
                <a:latin typeface="Calibri" panose="020F0502020204030204" pitchFamily="34" charset="0"/>
                <a:cs typeface="Calibri" panose="020F0502020204030204" pitchFamily="34" charset="0"/>
              </a:rPr>
              <a:t> number of Covid-19 patients per day?"</a:t>
            </a:r>
          </a:p>
        </p:txBody>
      </p:sp>
      <p:sp>
        <p:nvSpPr>
          <p:cNvPr id="4" name="Footer Placeholder 3">
            <a:extLst>
              <a:ext uri="{FF2B5EF4-FFF2-40B4-BE49-F238E27FC236}">
                <a16:creationId xmlns:a16="http://schemas.microsoft.com/office/drawing/2014/main" id="{B87E65B3-63AD-CA43-BC23-9AE30A92BCF8}"/>
              </a:ext>
            </a:extLst>
          </p:cNvPr>
          <p:cNvSpPr>
            <a:spLocks noGrp="1"/>
          </p:cNvSpPr>
          <p:nvPr>
            <p:ph type="ftr" sz="quarter" idx="3"/>
          </p:nvPr>
        </p:nvSpPr>
        <p:spPr/>
        <p:txBody>
          <a:bodyPr/>
          <a:lstStyle/>
          <a:p>
            <a:r>
              <a:rPr lang="en-US" dirty="0">
                <a:latin typeface="Calibri" panose="020F0502020204030204" pitchFamily="34" charset="0"/>
                <a:cs typeface="Calibri" panose="020F0502020204030204" pitchFamily="34" charset="0"/>
              </a:rPr>
              <a:t>Covid-19 Workforce Estimator Guide</a:t>
            </a:r>
          </a:p>
        </p:txBody>
      </p:sp>
      <p:sp>
        <p:nvSpPr>
          <p:cNvPr id="5" name="Slide Number Placeholder 4">
            <a:extLst>
              <a:ext uri="{FF2B5EF4-FFF2-40B4-BE49-F238E27FC236}">
                <a16:creationId xmlns:a16="http://schemas.microsoft.com/office/drawing/2014/main" id="{6D85E901-39CC-D34B-A812-5DCB93AC6D54}"/>
              </a:ext>
            </a:extLst>
          </p:cNvPr>
          <p:cNvSpPr>
            <a:spLocks noGrp="1"/>
          </p:cNvSpPr>
          <p:nvPr>
            <p:ph type="sldNum" sz="quarter" idx="4"/>
          </p:nvPr>
        </p:nvSpPr>
        <p:spPr/>
        <p:txBody>
          <a:bodyPr/>
          <a:lstStyle/>
          <a:p>
            <a:fld id="{7698B45C-09C7-497B-9261-07F290CB2D4C}" type="slidenum">
              <a:rPr lang="en-US" smtClean="0">
                <a:latin typeface="Calibri" panose="020F0502020204030204" pitchFamily="34" charset="0"/>
                <a:cs typeface="Calibri" panose="020F0502020204030204" pitchFamily="34" charset="0"/>
              </a:rPr>
              <a:t>11</a:t>
            </a:fld>
            <a:endParaRPr lang="en-US"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A6D4A8E7-EED2-4ADB-B300-70B836881F37}"/>
              </a:ext>
            </a:extLst>
          </p:cNvPr>
          <p:cNvSpPr txBox="1"/>
          <p:nvPr/>
        </p:nvSpPr>
        <p:spPr>
          <a:xfrm>
            <a:off x="189148" y="2189623"/>
            <a:ext cx="2048561" cy="2539157"/>
          </a:xfrm>
          <a:prstGeom prst="rect">
            <a:avLst/>
          </a:prstGeom>
          <a:noFill/>
        </p:spPr>
        <p:txBody>
          <a:bodyPr wrap="square" rtlCol="0">
            <a:spAutoFit/>
          </a:bodyPr>
          <a:lstStyle/>
          <a:p>
            <a:pPr marL="342900" indent="-342900">
              <a:spcAft>
                <a:spcPts val="600"/>
              </a:spcAft>
              <a:buFont typeface="+mj-lt"/>
              <a:buAutoNum type="arabicPeriod"/>
            </a:pPr>
            <a:r>
              <a:rPr lang="en-US" sz="1400" dirty="0">
                <a:solidFill>
                  <a:schemeClr val="bg1"/>
                </a:solidFill>
                <a:latin typeface="Calibri" panose="020F0502020204030204" pitchFamily="34" charset="0"/>
                <a:cs typeface="Calibri" panose="020F0502020204030204" pitchFamily="34" charset="0"/>
              </a:rPr>
              <a:t>Select </a:t>
            </a:r>
            <a:r>
              <a:rPr lang="en-US" sz="1400" b="1" dirty="0">
                <a:solidFill>
                  <a:schemeClr val="bg1"/>
                </a:solidFill>
                <a:latin typeface="Calibri" panose="020F0502020204030204" pitchFamily="34" charset="0"/>
                <a:cs typeface="Calibri" panose="020F0502020204030204" pitchFamily="34" charset="0"/>
              </a:rPr>
              <a:t>User Entry </a:t>
            </a:r>
            <a:r>
              <a:rPr lang="en-US" sz="1400" dirty="0">
                <a:solidFill>
                  <a:schemeClr val="bg1"/>
                </a:solidFill>
                <a:latin typeface="Calibri" panose="020F0502020204030204" pitchFamily="34" charset="0"/>
                <a:cs typeface="Calibri" panose="020F0502020204030204" pitchFamily="34" charset="0"/>
              </a:rPr>
              <a:t>to input your </a:t>
            </a:r>
            <a:r>
              <a:rPr lang="en-US" sz="1400" dirty="0">
                <a:solidFill>
                  <a:srgbClr val="FFFF00"/>
                </a:solidFill>
                <a:latin typeface="Calibri" panose="020F0502020204030204" pitchFamily="34" charset="0"/>
                <a:cs typeface="Calibri" panose="020F0502020204030204" pitchFamily="34" charset="0"/>
              </a:rPr>
              <a:t>required</a:t>
            </a:r>
            <a:r>
              <a:rPr lang="en-US" sz="1400" dirty="0">
                <a:solidFill>
                  <a:schemeClr val="bg1"/>
                </a:solidFill>
                <a:latin typeface="Calibri" panose="020F0502020204030204" pitchFamily="34" charset="0"/>
                <a:cs typeface="Calibri" panose="020F0502020204030204" pitchFamily="34" charset="0"/>
              </a:rPr>
              <a:t> number of patients</a:t>
            </a:r>
          </a:p>
          <a:p>
            <a:pPr marL="342900" indent="-342900">
              <a:spcAft>
                <a:spcPts val="600"/>
              </a:spcAft>
              <a:buFont typeface="+mj-lt"/>
              <a:buAutoNum type="arabicPeriod"/>
            </a:pPr>
            <a:r>
              <a:rPr lang="en-US" sz="1400" dirty="0">
                <a:solidFill>
                  <a:schemeClr val="bg1"/>
                </a:solidFill>
                <a:latin typeface="Calibri" panose="020F0502020204030204" pitchFamily="34" charset="0"/>
                <a:cs typeface="Calibri" panose="020F0502020204030204" pitchFamily="34" charset="0"/>
              </a:rPr>
              <a:t>Selecting  </a:t>
            </a:r>
            <a:r>
              <a:rPr lang="en-US" sz="1400" b="1" dirty="0">
                <a:solidFill>
                  <a:schemeClr val="bg1"/>
                </a:solidFill>
                <a:latin typeface="Calibri" panose="020F0502020204030204" pitchFamily="34" charset="0"/>
                <a:cs typeface="Calibri" panose="020F0502020204030204" pitchFamily="34" charset="0"/>
              </a:rPr>
              <a:t>Date</a:t>
            </a:r>
            <a:r>
              <a:rPr lang="en-US" sz="1400" dirty="0">
                <a:solidFill>
                  <a:schemeClr val="bg1"/>
                </a:solidFill>
                <a:latin typeface="Calibri" panose="020F0502020204030204" pitchFamily="34" charset="0"/>
                <a:cs typeface="Calibri" panose="020F0502020204030204" pitchFamily="34" charset="0"/>
              </a:rPr>
              <a:t>  rather than </a:t>
            </a:r>
            <a:r>
              <a:rPr lang="en-US" sz="1400" b="1" dirty="0">
                <a:solidFill>
                  <a:schemeClr val="bg1"/>
                </a:solidFill>
                <a:latin typeface="Calibri" panose="020F0502020204030204" pitchFamily="34" charset="0"/>
                <a:cs typeface="Calibri" panose="020F0502020204030204" pitchFamily="34" charset="0"/>
              </a:rPr>
              <a:t>User entry</a:t>
            </a:r>
            <a:r>
              <a:rPr lang="en-US" sz="1400" dirty="0">
                <a:solidFill>
                  <a:schemeClr val="bg1"/>
                </a:solidFill>
                <a:latin typeface="Calibri" panose="020F0502020204030204" pitchFamily="34" charset="0"/>
                <a:cs typeface="Calibri" panose="020F0502020204030204" pitchFamily="34" charset="0"/>
              </a:rPr>
              <a:t> allows you to  select the projection cases from the </a:t>
            </a:r>
            <a:r>
              <a:rPr lang="en-US" sz="1400" b="1" dirty="0">
                <a:solidFill>
                  <a:schemeClr val="bg1"/>
                </a:solidFill>
                <a:latin typeface="Calibri" panose="020F0502020204030204" pitchFamily="34" charset="0"/>
                <a:cs typeface="Calibri" panose="020F0502020204030204" pitchFamily="34" charset="0"/>
              </a:rPr>
              <a:t>Adappt</a:t>
            </a:r>
            <a:r>
              <a:rPr lang="en-US" sz="1400" dirty="0">
                <a:solidFill>
                  <a:schemeClr val="bg1"/>
                </a:solidFill>
                <a:latin typeface="Calibri" panose="020F0502020204030204" pitchFamily="34" charset="0"/>
                <a:cs typeface="Calibri" panose="020F0502020204030204" pitchFamily="34" charset="0"/>
              </a:rPr>
              <a:t> model, assuming this data has been imported</a:t>
            </a:r>
          </a:p>
        </p:txBody>
      </p:sp>
      <p:sp>
        <p:nvSpPr>
          <p:cNvPr id="7" name="Oval 6">
            <a:extLst>
              <a:ext uri="{FF2B5EF4-FFF2-40B4-BE49-F238E27FC236}">
                <a16:creationId xmlns:a16="http://schemas.microsoft.com/office/drawing/2014/main" id="{C7A140CA-4DCC-42C4-82B4-D64A9AD6947A}"/>
              </a:ext>
            </a:extLst>
          </p:cNvPr>
          <p:cNvSpPr/>
          <p:nvPr/>
        </p:nvSpPr>
        <p:spPr>
          <a:xfrm>
            <a:off x="2124711" y="1937224"/>
            <a:ext cx="1335657" cy="608267"/>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1" name="Straight Arrow Connector 20">
            <a:extLst>
              <a:ext uri="{FF2B5EF4-FFF2-40B4-BE49-F238E27FC236}">
                <a16:creationId xmlns:a16="http://schemas.microsoft.com/office/drawing/2014/main" id="{6A521973-00D3-C74D-B205-A9DF5EDDD6B9}"/>
              </a:ext>
            </a:extLst>
          </p:cNvPr>
          <p:cNvCxnSpPr>
            <a:cxnSpLocks/>
          </p:cNvCxnSpPr>
          <p:nvPr/>
        </p:nvCxnSpPr>
        <p:spPr>
          <a:xfrm>
            <a:off x="2054942" y="2545491"/>
            <a:ext cx="1083853" cy="252399"/>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pic>
        <p:nvPicPr>
          <p:cNvPr id="14" name="Picture 13" descr="A screenshot of a computer&#10;&#10;Description automatically generated">
            <a:extLst>
              <a:ext uri="{FF2B5EF4-FFF2-40B4-BE49-F238E27FC236}">
                <a16:creationId xmlns:a16="http://schemas.microsoft.com/office/drawing/2014/main" id="{E8E31553-647A-5F46-835A-F7B028D83F86}"/>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005206" y="1977978"/>
            <a:ext cx="2880852" cy="4411327"/>
          </a:xfrm>
          <a:prstGeom prst="rect">
            <a:avLst/>
          </a:prstGeom>
        </p:spPr>
      </p:pic>
      <p:cxnSp>
        <p:nvCxnSpPr>
          <p:cNvPr id="24" name="Straight Arrow Connector 23">
            <a:extLst>
              <a:ext uri="{FF2B5EF4-FFF2-40B4-BE49-F238E27FC236}">
                <a16:creationId xmlns:a16="http://schemas.microsoft.com/office/drawing/2014/main" id="{97639DC5-17D3-E143-BD68-8AACF867DF88}"/>
              </a:ext>
            </a:extLst>
          </p:cNvPr>
          <p:cNvCxnSpPr>
            <a:cxnSpLocks/>
          </p:cNvCxnSpPr>
          <p:nvPr/>
        </p:nvCxnSpPr>
        <p:spPr>
          <a:xfrm>
            <a:off x="1887794" y="3215148"/>
            <a:ext cx="5363611" cy="844963"/>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8021542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omputer&#10;&#10;Description automatically generated">
            <a:extLst>
              <a:ext uri="{FF2B5EF4-FFF2-40B4-BE49-F238E27FC236}">
                <a16:creationId xmlns:a16="http://schemas.microsoft.com/office/drawing/2014/main" id="{37821E94-21D7-8C44-8F99-875C93E36942}"/>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393633" y="2127622"/>
            <a:ext cx="6689855" cy="4310543"/>
          </a:xfrm>
          <a:prstGeom prst="rect">
            <a:avLst/>
          </a:prstGeom>
        </p:spPr>
      </p:pic>
      <p:sp>
        <p:nvSpPr>
          <p:cNvPr id="2" name="Title 1">
            <a:extLst>
              <a:ext uri="{FF2B5EF4-FFF2-40B4-BE49-F238E27FC236}">
                <a16:creationId xmlns:a16="http://schemas.microsoft.com/office/drawing/2014/main" id="{39693DB8-FEC4-3341-8076-57DD96F56F8C}"/>
              </a:ext>
            </a:extLst>
          </p:cNvPr>
          <p:cNvSpPr>
            <a:spLocks noGrp="1"/>
          </p:cNvSpPr>
          <p:nvPr>
            <p:ph type="title"/>
          </p:nvPr>
        </p:nvSpPr>
        <p:spPr/>
        <p:txBody>
          <a:bodyPr/>
          <a:lstStyle/>
          <a:p>
            <a:r>
              <a:rPr lang="en-US" dirty="0">
                <a:solidFill>
                  <a:srgbClr val="FFFF00"/>
                </a:solidFill>
                <a:latin typeface="Calibri" panose="020F0502020204030204" pitchFamily="34" charset="0"/>
                <a:cs typeface="Calibri" panose="020F0502020204030204" pitchFamily="34" charset="0"/>
              </a:rPr>
              <a:t>Policy options </a:t>
            </a:r>
            <a:r>
              <a:rPr lang="en-US" dirty="0">
                <a:latin typeface="Calibri" panose="020F0502020204030204" pitchFamily="34" charset="0"/>
                <a:cs typeface="Calibri" panose="020F0502020204030204" pitchFamily="34" charset="0"/>
              </a:rPr>
              <a:t>worksheet</a:t>
            </a:r>
          </a:p>
        </p:txBody>
      </p:sp>
      <p:sp>
        <p:nvSpPr>
          <p:cNvPr id="3" name="Content Placeholder 2">
            <a:extLst>
              <a:ext uri="{FF2B5EF4-FFF2-40B4-BE49-F238E27FC236}">
                <a16:creationId xmlns:a16="http://schemas.microsoft.com/office/drawing/2014/main" id="{CCA7C047-CEEF-6141-A044-82FD7AD35965}"/>
              </a:ext>
            </a:extLst>
          </p:cNvPr>
          <p:cNvSpPr>
            <a:spLocks noGrp="1"/>
          </p:cNvSpPr>
          <p:nvPr>
            <p:ph idx="1"/>
          </p:nvPr>
        </p:nvSpPr>
        <p:spPr>
          <a:xfrm>
            <a:off x="867508" y="1009915"/>
            <a:ext cx="7920000" cy="1105274"/>
          </a:xfrm>
        </p:spPr>
        <p:txBody>
          <a:bodyPr/>
          <a:lstStyle/>
          <a:p>
            <a:pPr>
              <a:lnSpc>
                <a:spcPct val="100000"/>
              </a:lnSpc>
              <a:spcBef>
                <a:spcPts val="0"/>
              </a:spcBef>
              <a:spcAft>
                <a:spcPts val="600"/>
              </a:spcAft>
            </a:pPr>
            <a:r>
              <a:rPr lang="en-US" sz="1400" dirty="0">
                <a:solidFill>
                  <a:schemeClr val="bg1"/>
                </a:solidFill>
                <a:latin typeface="Calibri" panose="020F0502020204030204" pitchFamily="34" charset="0"/>
                <a:cs typeface="Calibri" panose="020F0502020204030204" pitchFamily="34" charset="0"/>
              </a:rPr>
              <a:t>The </a:t>
            </a:r>
            <a:r>
              <a:rPr lang="en-US" sz="1400" b="1" dirty="0">
                <a:solidFill>
                  <a:srgbClr val="FFFF00"/>
                </a:solidFill>
                <a:latin typeface="Calibri" panose="020F0502020204030204" pitchFamily="34" charset="0"/>
                <a:cs typeface="Calibri" panose="020F0502020204030204" pitchFamily="34" charset="0"/>
              </a:rPr>
              <a:t>Policy options </a:t>
            </a:r>
            <a:r>
              <a:rPr lang="en-US" sz="1400" dirty="0">
                <a:solidFill>
                  <a:schemeClr val="bg1"/>
                </a:solidFill>
                <a:latin typeface="Calibri" panose="020F0502020204030204" pitchFamily="34" charset="0"/>
                <a:cs typeface="Calibri" panose="020F0502020204030204" pitchFamily="34" charset="0"/>
              </a:rPr>
              <a:t>worksheet helps answer the questions:</a:t>
            </a:r>
          </a:p>
          <a:p>
            <a:pPr>
              <a:lnSpc>
                <a:spcPct val="100000"/>
              </a:lnSpc>
              <a:spcBef>
                <a:spcPts val="0"/>
              </a:spcBef>
              <a:spcAft>
                <a:spcPts val="600"/>
              </a:spcAft>
            </a:pPr>
            <a:r>
              <a:rPr lang="en-US" sz="1400" b="1" i="1" dirty="0">
                <a:solidFill>
                  <a:schemeClr val="bg1"/>
                </a:solidFill>
                <a:latin typeface="Calibri" panose="020F0502020204030204" pitchFamily="34" charset="0"/>
                <a:cs typeface="Calibri" panose="020F0502020204030204" pitchFamily="34" charset="0"/>
              </a:rPr>
              <a:t>“What is the current capacity of my workforce?”</a:t>
            </a:r>
          </a:p>
          <a:p>
            <a:pPr>
              <a:lnSpc>
                <a:spcPct val="100000"/>
              </a:lnSpc>
              <a:spcBef>
                <a:spcPts val="0"/>
              </a:spcBef>
              <a:spcAft>
                <a:spcPts val="600"/>
              </a:spcAft>
            </a:pPr>
            <a:r>
              <a:rPr lang="en-US" sz="1400" b="1" i="1" dirty="0">
                <a:solidFill>
                  <a:schemeClr val="bg1"/>
                </a:solidFill>
                <a:latin typeface="Calibri" panose="020F0502020204030204" pitchFamily="34" charset="0"/>
                <a:cs typeface="Calibri" panose="020F0502020204030204" pitchFamily="34" charset="0"/>
              </a:rPr>
              <a:t>“What staff groups or health facilities/work units are under most pressure?”</a:t>
            </a:r>
          </a:p>
        </p:txBody>
      </p:sp>
      <p:sp>
        <p:nvSpPr>
          <p:cNvPr id="4" name="Footer Placeholder 3">
            <a:extLst>
              <a:ext uri="{FF2B5EF4-FFF2-40B4-BE49-F238E27FC236}">
                <a16:creationId xmlns:a16="http://schemas.microsoft.com/office/drawing/2014/main" id="{B87E65B3-63AD-CA43-BC23-9AE30A92BCF8}"/>
              </a:ext>
            </a:extLst>
          </p:cNvPr>
          <p:cNvSpPr>
            <a:spLocks noGrp="1"/>
          </p:cNvSpPr>
          <p:nvPr>
            <p:ph type="ftr" sz="quarter" idx="3"/>
          </p:nvPr>
        </p:nvSpPr>
        <p:spPr/>
        <p:txBody>
          <a:bodyPr/>
          <a:lstStyle/>
          <a:p>
            <a:r>
              <a:rPr lang="en-US" dirty="0">
                <a:latin typeface="Calibri" panose="020F0502020204030204" pitchFamily="34" charset="0"/>
                <a:cs typeface="Calibri" panose="020F0502020204030204" pitchFamily="34" charset="0"/>
              </a:rPr>
              <a:t>Covid-19 Workforce Estimator Guide</a:t>
            </a:r>
          </a:p>
        </p:txBody>
      </p:sp>
      <p:sp>
        <p:nvSpPr>
          <p:cNvPr id="5" name="Slide Number Placeholder 4">
            <a:extLst>
              <a:ext uri="{FF2B5EF4-FFF2-40B4-BE49-F238E27FC236}">
                <a16:creationId xmlns:a16="http://schemas.microsoft.com/office/drawing/2014/main" id="{6D85E901-39CC-D34B-A812-5DCB93AC6D54}"/>
              </a:ext>
            </a:extLst>
          </p:cNvPr>
          <p:cNvSpPr>
            <a:spLocks noGrp="1"/>
          </p:cNvSpPr>
          <p:nvPr>
            <p:ph type="sldNum" sz="quarter" idx="4"/>
          </p:nvPr>
        </p:nvSpPr>
        <p:spPr/>
        <p:txBody>
          <a:bodyPr/>
          <a:lstStyle/>
          <a:p>
            <a:fld id="{7698B45C-09C7-497B-9261-07F290CB2D4C}" type="slidenum">
              <a:rPr lang="en-US" smtClean="0">
                <a:latin typeface="Calibri" panose="020F0502020204030204" pitchFamily="34" charset="0"/>
                <a:cs typeface="Calibri" panose="020F0502020204030204" pitchFamily="34" charset="0"/>
              </a:rPr>
              <a:t>12</a:t>
            </a:fld>
            <a:endParaRPr lang="en-US"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A6D4A8E7-EED2-4ADB-B300-70B836881F37}"/>
              </a:ext>
            </a:extLst>
          </p:cNvPr>
          <p:cNvSpPr txBox="1"/>
          <p:nvPr/>
        </p:nvSpPr>
        <p:spPr>
          <a:xfrm>
            <a:off x="153865" y="2218743"/>
            <a:ext cx="2451112" cy="4278094"/>
          </a:xfrm>
          <a:prstGeom prst="rect">
            <a:avLst/>
          </a:prstGeom>
          <a:noFill/>
        </p:spPr>
        <p:txBody>
          <a:bodyPr wrap="square" rtlCol="0">
            <a:spAutoFit/>
          </a:bodyPr>
          <a:lstStyle/>
          <a:p>
            <a:pPr marL="342900" indent="-342900">
              <a:spcAft>
                <a:spcPts val="600"/>
              </a:spcAft>
              <a:buAutoNum type="arabicPeriod"/>
            </a:pPr>
            <a:r>
              <a:rPr lang="en-US" sz="1400" dirty="0">
                <a:solidFill>
                  <a:srgbClr val="FFFF00"/>
                </a:solidFill>
                <a:latin typeface="Calibri" panose="020F0502020204030204" pitchFamily="34" charset="0"/>
                <a:cs typeface="Calibri" panose="020F0502020204030204" pitchFamily="34" charset="0"/>
              </a:rPr>
              <a:t>Select </a:t>
            </a:r>
            <a:r>
              <a:rPr lang="en-US" sz="1400" b="1" dirty="0">
                <a:solidFill>
                  <a:srgbClr val="FFFF00"/>
                </a:solidFill>
                <a:latin typeface="Calibri" panose="020F0502020204030204" pitchFamily="34" charset="0"/>
                <a:cs typeface="Calibri" panose="020F0502020204030204" pitchFamily="34" charset="0"/>
              </a:rPr>
              <a:t>Current capacity</a:t>
            </a:r>
            <a:r>
              <a:rPr lang="en-US" sz="1400" dirty="0">
                <a:solidFill>
                  <a:srgbClr val="FFFF00"/>
                </a:solidFill>
                <a:latin typeface="Calibri" panose="020F0502020204030204" pitchFamily="34" charset="0"/>
                <a:cs typeface="Calibri" panose="020F0502020204030204" pitchFamily="34" charset="0"/>
              </a:rPr>
              <a:t> to see the maximum number of cases for the current workforce</a:t>
            </a:r>
          </a:p>
          <a:p>
            <a:pPr marL="342900" indent="-342900">
              <a:spcAft>
                <a:spcPts val="600"/>
              </a:spcAft>
              <a:buAutoNum type="arabicPeriod"/>
            </a:pPr>
            <a:r>
              <a:rPr lang="en-US" sz="1400" dirty="0">
                <a:solidFill>
                  <a:srgbClr val="FFFF00"/>
                </a:solidFill>
                <a:latin typeface="Calibri" panose="020F0502020204030204" pitchFamily="34" charset="0"/>
                <a:cs typeface="Calibri" panose="020F0502020204030204" pitchFamily="34" charset="0"/>
              </a:rPr>
              <a:t>Select </a:t>
            </a:r>
            <a:r>
              <a:rPr lang="en-US" sz="1400" b="1" dirty="0">
                <a:solidFill>
                  <a:srgbClr val="FFFF00"/>
                </a:solidFill>
                <a:latin typeface="Calibri" panose="020F0502020204030204" pitchFamily="34" charset="0"/>
                <a:cs typeface="Calibri" panose="020F0502020204030204" pitchFamily="34" charset="0"/>
              </a:rPr>
              <a:t>Current beds</a:t>
            </a:r>
            <a:r>
              <a:rPr lang="en-US" sz="1400" dirty="0">
                <a:solidFill>
                  <a:srgbClr val="FFFF00"/>
                </a:solidFill>
                <a:latin typeface="Calibri" panose="020F0502020204030204" pitchFamily="34" charset="0"/>
                <a:cs typeface="Calibri" panose="020F0502020204030204" pitchFamily="34" charset="0"/>
              </a:rPr>
              <a:t> to see the workforce required to reach maximum bed capacity</a:t>
            </a:r>
          </a:p>
          <a:p>
            <a:pPr marL="342900" indent="-342900">
              <a:spcAft>
                <a:spcPts val="600"/>
              </a:spcAft>
              <a:buAutoNum type="arabicPeriod"/>
            </a:pPr>
            <a:r>
              <a:rPr lang="en-US" sz="1400" dirty="0">
                <a:solidFill>
                  <a:srgbClr val="FFFF00"/>
                </a:solidFill>
                <a:latin typeface="Calibri" panose="020F0502020204030204" pitchFamily="34" charset="0"/>
                <a:cs typeface="Calibri" panose="020F0502020204030204" pitchFamily="34" charset="0"/>
              </a:rPr>
              <a:t>Select </a:t>
            </a:r>
            <a:r>
              <a:rPr lang="en-US" sz="1400" b="1" dirty="0">
                <a:solidFill>
                  <a:srgbClr val="FFFF00"/>
                </a:solidFill>
                <a:latin typeface="Calibri" panose="020F0502020204030204" pitchFamily="34" charset="0"/>
                <a:cs typeface="Calibri" panose="020F0502020204030204" pitchFamily="34" charset="0"/>
              </a:rPr>
              <a:t>Future cases </a:t>
            </a:r>
            <a:r>
              <a:rPr lang="en-US" sz="1400" dirty="0">
                <a:solidFill>
                  <a:srgbClr val="FFFF00"/>
                </a:solidFill>
                <a:latin typeface="Calibri" panose="020F0502020204030204" pitchFamily="34" charset="0"/>
                <a:cs typeface="Calibri" panose="020F0502020204030204" pitchFamily="34" charset="0"/>
              </a:rPr>
              <a:t>to see the workforce to meet a required number of cases.</a:t>
            </a:r>
          </a:p>
          <a:p>
            <a:pPr marL="342900" indent="-342900">
              <a:spcAft>
                <a:spcPts val="600"/>
              </a:spcAft>
              <a:buAutoNum type="arabicPeriod"/>
            </a:pPr>
            <a:r>
              <a:rPr lang="en-US" sz="1400" dirty="0">
                <a:solidFill>
                  <a:srgbClr val="FFFF00"/>
                </a:solidFill>
                <a:latin typeface="Calibri" panose="020F0502020204030204" pitchFamily="34" charset="0"/>
                <a:cs typeface="Calibri" panose="020F0502020204030204" pitchFamily="34" charset="0"/>
              </a:rPr>
              <a:t>Any under-supply  is highlighted in red, over-supply in green</a:t>
            </a:r>
          </a:p>
          <a:p>
            <a:pPr marL="342900" indent="-342900">
              <a:spcAft>
                <a:spcPts val="600"/>
              </a:spcAft>
              <a:buAutoNum type="arabicPeriod"/>
            </a:pPr>
            <a:r>
              <a:rPr lang="en-US" sz="1400" dirty="0">
                <a:solidFill>
                  <a:srgbClr val="FFFF00"/>
                </a:solidFill>
                <a:latin typeface="Calibri" panose="020F0502020204030204" pitchFamily="34" charset="0"/>
                <a:cs typeface="Calibri" panose="020F0502020204030204" pitchFamily="34" charset="0"/>
              </a:rPr>
              <a:t>The summary table shows the gap between the capacity and the surge peak</a:t>
            </a:r>
          </a:p>
        </p:txBody>
      </p:sp>
      <p:sp>
        <p:nvSpPr>
          <p:cNvPr id="12" name="Oval 11">
            <a:extLst>
              <a:ext uri="{FF2B5EF4-FFF2-40B4-BE49-F238E27FC236}">
                <a16:creationId xmlns:a16="http://schemas.microsoft.com/office/drawing/2014/main" id="{25BE7BD2-8482-A344-834D-563FDDCD2D3D}"/>
              </a:ext>
            </a:extLst>
          </p:cNvPr>
          <p:cNvSpPr/>
          <p:nvPr/>
        </p:nvSpPr>
        <p:spPr>
          <a:xfrm>
            <a:off x="2453770" y="2490498"/>
            <a:ext cx="1257942" cy="570076"/>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3" name="Straight Arrow Connector 12">
            <a:extLst>
              <a:ext uri="{FF2B5EF4-FFF2-40B4-BE49-F238E27FC236}">
                <a16:creationId xmlns:a16="http://schemas.microsoft.com/office/drawing/2014/main" id="{71EDB9A2-7602-454B-B21B-7B56C6F1F132}"/>
              </a:ext>
            </a:extLst>
          </p:cNvPr>
          <p:cNvCxnSpPr>
            <a:cxnSpLocks/>
          </p:cNvCxnSpPr>
          <p:nvPr/>
        </p:nvCxnSpPr>
        <p:spPr>
          <a:xfrm flipV="1">
            <a:off x="2453770" y="3797427"/>
            <a:ext cx="3192118" cy="370537"/>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9" name="Straight Arrow Connector 28">
            <a:extLst>
              <a:ext uri="{FF2B5EF4-FFF2-40B4-BE49-F238E27FC236}">
                <a16:creationId xmlns:a16="http://schemas.microsoft.com/office/drawing/2014/main" id="{841477B6-ACB4-3547-9F7D-0414FE5D8440}"/>
              </a:ext>
            </a:extLst>
          </p:cNvPr>
          <p:cNvCxnSpPr>
            <a:cxnSpLocks/>
          </p:cNvCxnSpPr>
          <p:nvPr/>
        </p:nvCxnSpPr>
        <p:spPr>
          <a:xfrm flipV="1">
            <a:off x="2453770" y="5582093"/>
            <a:ext cx="884853" cy="265993"/>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9967066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2" descr="A screenshot of a computer&#10;&#10;Description automatically generated">
            <a:extLst>
              <a:ext uri="{FF2B5EF4-FFF2-40B4-BE49-F238E27FC236}">
                <a16:creationId xmlns:a16="http://schemas.microsoft.com/office/drawing/2014/main" id="{14E5FEEB-10B0-7142-8CDB-7059A32CE1A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802732" y="1722047"/>
            <a:ext cx="7204109" cy="4641897"/>
          </a:xfrm>
          <a:prstGeom prst="rect">
            <a:avLst/>
          </a:prstGeom>
        </p:spPr>
      </p:pic>
      <p:sp>
        <p:nvSpPr>
          <p:cNvPr id="2" name="Title 1">
            <a:extLst>
              <a:ext uri="{FF2B5EF4-FFF2-40B4-BE49-F238E27FC236}">
                <a16:creationId xmlns:a16="http://schemas.microsoft.com/office/drawing/2014/main" id="{39693DB8-FEC4-3341-8076-57DD96F56F8C}"/>
              </a:ext>
            </a:extLst>
          </p:cNvPr>
          <p:cNvSpPr>
            <a:spLocks noGrp="1"/>
          </p:cNvSpPr>
          <p:nvPr>
            <p:ph type="title"/>
          </p:nvPr>
        </p:nvSpPr>
        <p:spPr/>
        <p:txBody>
          <a:bodyPr/>
          <a:lstStyle/>
          <a:p>
            <a:r>
              <a:rPr lang="en-US" dirty="0">
                <a:solidFill>
                  <a:srgbClr val="FFFF00"/>
                </a:solidFill>
                <a:latin typeface="Calibri" panose="020F0502020204030204" pitchFamily="34" charset="0"/>
                <a:cs typeface="Calibri" panose="020F0502020204030204" pitchFamily="34" charset="0"/>
              </a:rPr>
              <a:t>Comparisons</a:t>
            </a:r>
            <a:r>
              <a:rPr lang="en-US" dirty="0">
                <a:latin typeface="Calibri" panose="020F0502020204030204" pitchFamily="34" charset="0"/>
                <a:cs typeface="Calibri" panose="020F0502020204030204" pitchFamily="34" charset="0"/>
              </a:rPr>
              <a:t> worksheet</a:t>
            </a:r>
          </a:p>
        </p:txBody>
      </p:sp>
      <p:sp>
        <p:nvSpPr>
          <p:cNvPr id="3" name="Content Placeholder 2">
            <a:extLst>
              <a:ext uri="{FF2B5EF4-FFF2-40B4-BE49-F238E27FC236}">
                <a16:creationId xmlns:a16="http://schemas.microsoft.com/office/drawing/2014/main" id="{CCA7C047-CEEF-6141-A044-82FD7AD35965}"/>
              </a:ext>
            </a:extLst>
          </p:cNvPr>
          <p:cNvSpPr>
            <a:spLocks noGrp="1"/>
          </p:cNvSpPr>
          <p:nvPr>
            <p:ph idx="1"/>
          </p:nvPr>
        </p:nvSpPr>
        <p:spPr>
          <a:xfrm>
            <a:off x="867508" y="1009915"/>
            <a:ext cx="7920000" cy="1105274"/>
          </a:xfrm>
        </p:spPr>
        <p:txBody>
          <a:bodyPr/>
          <a:lstStyle/>
          <a:p>
            <a:pPr>
              <a:lnSpc>
                <a:spcPct val="100000"/>
              </a:lnSpc>
              <a:spcBef>
                <a:spcPts val="0"/>
              </a:spcBef>
              <a:spcAft>
                <a:spcPts val="600"/>
              </a:spcAft>
            </a:pPr>
            <a:r>
              <a:rPr lang="en-US" sz="1400" dirty="0">
                <a:solidFill>
                  <a:schemeClr val="bg1"/>
                </a:solidFill>
                <a:latin typeface="Calibri" panose="020F0502020204030204" pitchFamily="34" charset="0"/>
                <a:cs typeface="Calibri" panose="020F0502020204030204" pitchFamily="34" charset="0"/>
              </a:rPr>
              <a:t>The </a:t>
            </a:r>
            <a:r>
              <a:rPr lang="en-US" sz="1400" b="1" dirty="0">
                <a:solidFill>
                  <a:srgbClr val="FFFF00"/>
                </a:solidFill>
                <a:latin typeface="Calibri" panose="020F0502020204030204" pitchFamily="34" charset="0"/>
                <a:cs typeface="Calibri" panose="020F0502020204030204" pitchFamily="34" charset="0"/>
              </a:rPr>
              <a:t>Comparisons</a:t>
            </a:r>
            <a:r>
              <a:rPr lang="en-US" sz="1400" b="1" dirty="0">
                <a:solidFill>
                  <a:schemeClr val="bg1"/>
                </a:solidFill>
                <a:latin typeface="Calibri" panose="020F0502020204030204" pitchFamily="34" charset="0"/>
                <a:cs typeface="Calibri" panose="020F0502020204030204" pitchFamily="34" charset="0"/>
              </a:rPr>
              <a:t> </a:t>
            </a:r>
            <a:r>
              <a:rPr lang="en-US" sz="1400" dirty="0">
                <a:solidFill>
                  <a:schemeClr val="bg1"/>
                </a:solidFill>
                <a:latin typeface="Calibri" panose="020F0502020204030204" pitchFamily="34" charset="0"/>
                <a:cs typeface="Calibri" panose="020F0502020204030204" pitchFamily="34" charset="0"/>
              </a:rPr>
              <a:t>worksheet helps answer the question:</a:t>
            </a:r>
          </a:p>
          <a:p>
            <a:pPr>
              <a:lnSpc>
                <a:spcPct val="100000"/>
              </a:lnSpc>
              <a:spcBef>
                <a:spcPts val="0"/>
              </a:spcBef>
              <a:spcAft>
                <a:spcPts val="600"/>
              </a:spcAft>
            </a:pPr>
            <a:r>
              <a:rPr lang="en-US" sz="1400" b="1" i="1" dirty="0">
                <a:solidFill>
                  <a:schemeClr val="bg1"/>
                </a:solidFill>
                <a:latin typeface="Calibri" panose="020F0502020204030204" pitchFamily="34" charset="0"/>
                <a:cs typeface="Calibri" panose="020F0502020204030204" pitchFamily="34" charset="0"/>
              </a:rPr>
              <a:t>“What is the impact of the surge on different workforce groups?”</a:t>
            </a:r>
          </a:p>
          <a:p>
            <a:pPr>
              <a:lnSpc>
                <a:spcPct val="100000"/>
              </a:lnSpc>
              <a:spcBef>
                <a:spcPts val="0"/>
              </a:spcBef>
              <a:spcAft>
                <a:spcPts val="600"/>
              </a:spcAft>
            </a:pPr>
            <a:r>
              <a:rPr lang="en-US" sz="1400" dirty="0">
                <a:solidFill>
                  <a:schemeClr val="bg1"/>
                </a:solidFill>
                <a:latin typeface="Calibri" panose="020F0502020204030204" pitchFamily="34" charset="0"/>
                <a:cs typeface="Calibri" panose="020F0502020204030204" pitchFamily="34" charset="0"/>
              </a:rPr>
              <a:t>This assumes that </a:t>
            </a:r>
            <a:r>
              <a:rPr lang="en-US" sz="1400" b="1" dirty="0">
                <a:solidFill>
                  <a:schemeClr val="bg1"/>
                </a:solidFill>
                <a:latin typeface="Calibri" panose="020F0502020204030204" pitchFamily="34" charset="0"/>
                <a:cs typeface="Calibri" panose="020F0502020204030204" pitchFamily="34" charset="0"/>
              </a:rPr>
              <a:t>Adappt</a:t>
            </a:r>
            <a:r>
              <a:rPr lang="en-US" sz="1400" dirty="0">
                <a:solidFill>
                  <a:schemeClr val="bg1"/>
                </a:solidFill>
                <a:latin typeface="Calibri" panose="020F0502020204030204" pitchFamily="34" charset="0"/>
                <a:cs typeface="Calibri" panose="020F0502020204030204" pitchFamily="34" charset="0"/>
              </a:rPr>
              <a:t> data has previously been input</a:t>
            </a:r>
          </a:p>
        </p:txBody>
      </p:sp>
      <p:sp>
        <p:nvSpPr>
          <p:cNvPr id="4" name="Footer Placeholder 3">
            <a:extLst>
              <a:ext uri="{FF2B5EF4-FFF2-40B4-BE49-F238E27FC236}">
                <a16:creationId xmlns:a16="http://schemas.microsoft.com/office/drawing/2014/main" id="{B87E65B3-63AD-CA43-BC23-9AE30A92BCF8}"/>
              </a:ext>
            </a:extLst>
          </p:cNvPr>
          <p:cNvSpPr>
            <a:spLocks noGrp="1"/>
          </p:cNvSpPr>
          <p:nvPr>
            <p:ph type="ftr" sz="quarter" idx="3"/>
          </p:nvPr>
        </p:nvSpPr>
        <p:spPr/>
        <p:txBody>
          <a:bodyPr/>
          <a:lstStyle/>
          <a:p>
            <a:r>
              <a:rPr lang="en-US" dirty="0">
                <a:latin typeface="Calibri" panose="020F0502020204030204" pitchFamily="34" charset="0"/>
                <a:cs typeface="Calibri" panose="020F0502020204030204" pitchFamily="34" charset="0"/>
              </a:rPr>
              <a:t>Covid-19 Workforce Estimator Guide</a:t>
            </a:r>
          </a:p>
        </p:txBody>
      </p:sp>
      <p:sp>
        <p:nvSpPr>
          <p:cNvPr id="5" name="Slide Number Placeholder 4">
            <a:extLst>
              <a:ext uri="{FF2B5EF4-FFF2-40B4-BE49-F238E27FC236}">
                <a16:creationId xmlns:a16="http://schemas.microsoft.com/office/drawing/2014/main" id="{6D85E901-39CC-D34B-A812-5DCB93AC6D54}"/>
              </a:ext>
            </a:extLst>
          </p:cNvPr>
          <p:cNvSpPr>
            <a:spLocks noGrp="1"/>
          </p:cNvSpPr>
          <p:nvPr>
            <p:ph type="sldNum" sz="quarter" idx="4"/>
          </p:nvPr>
        </p:nvSpPr>
        <p:spPr/>
        <p:txBody>
          <a:bodyPr/>
          <a:lstStyle/>
          <a:p>
            <a:fld id="{7698B45C-09C7-497B-9261-07F290CB2D4C}" type="slidenum">
              <a:rPr lang="en-US" smtClean="0">
                <a:latin typeface="Calibri" panose="020F0502020204030204" pitchFamily="34" charset="0"/>
                <a:cs typeface="Calibri" panose="020F0502020204030204" pitchFamily="34" charset="0"/>
              </a:rPr>
              <a:t>13</a:t>
            </a:fld>
            <a:endParaRPr lang="en-US"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A6D4A8E7-EED2-4ADB-B300-70B836881F37}"/>
              </a:ext>
            </a:extLst>
          </p:cNvPr>
          <p:cNvSpPr txBox="1"/>
          <p:nvPr/>
        </p:nvSpPr>
        <p:spPr>
          <a:xfrm>
            <a:off x="153866" y="2218743"/>
            <a:ext cx="1834046" cy="3985706"/>
          </a:xfrm>
          <a:prstGeom prst="rect">
            <a:avLst/>
          </a:prstGeom>
          <a:noFill/>
        </p:spPr>
        <p:txBody>
          <a:bodyPr wrap="square" rtlCol="0">
            <a:spAutoFit/>
          </a:bodyPr>
          <a:lstStyle/>
          <a:p>
            <a:pPr marL="342900" indent="-342900">
              <a:spcAft>
                <a:spcPts val="600"/>
              </a:spcAft>
              <a:buAutoNum type="arabicPeriod"/>
            </a:pPr>
            <a:r>
              <a:rPr lang="en-US" sz="1400" dirty="0">
                <a:solidFill>
                  <a:schemeClr val="bg1"/>
                </a:solidFill>
                <a:latin typeface="Calibri" panose="020F0502020204030204" pitchFamily="34" charset="0"/>
                <a:cs typeface="Calibri" panose="020F0502020204030204" pitchFamily="34" charset="0"/>
              </a:rPr>
              <a:t>Select up to three workforces for comparison</a:t>
            </a:r>
          </a:p>
          <a:p>
            <a:pPr marL="342900" indent="-342900">
              <a:spcAft>
                <a:spcPts val="600"/>
              </a:spcAft>
              <a:buAutoNum type="arabicPeriod"/>
            </a:pPr>
            <a:r>
              <a:rPr lang="en-US" sz="1400" dirty="0">
                <a:solidFill>
                  <a:schemeClr val="bg1"/>
                </a:solidFill>
                <a:latin typeface="Calibri" panose="020F0502020204030204" pitchFamily="34" charset="0"/>
                <a:cs typeface="Calibri" panose="020F0502020204030204" pitchFamily="34" charset="0"/>
              </a:rPr>
              <a:t>The graphs show the numbers required to meet moderate, severe and critical levels of care, and the total</a:t>
            </a:r>
          </a:p>
          <a:p>
            <a:pPr marL="342900" indent="-342900">
              <a:spcAft>
                <a:spcPts val="600"/>
              </a:spcAft>
              <a:buAutoNum type="arabicPeriod"/>
            </a:pPr>
            <a:r>
              <a:rPr lang="en-US" sz="1400" dirty="0">
                <a:solidFill>
                  <a:schemeClr val="bg1"/>
                </a:solidFill>
                <a:latin typeface="Calibri" panose="020F0502020204030204" pitchFamily="34" charset="0"/>
                <a:cs typeface="Calibri" panose="020F0502020204030204" pitchFamily="34" charset="0"/>
              </a:rPr>
              <a:t>The horizontal red line is the current capacity</a:t>
            </a:r>
          </a:p>
          <a:p>
            <a:pPr marL="342900" indent="-342900">
              <a:spcAft>
                <a:spcPts val="600"/>
              </a:spcAft>
              <a:buAutoNum type="arabicPeriod"/>
            </a:pPr>
            <a:r>
              <a:rPr lang="en-US" sz="1400" dirty="0">
                <a:solidFill>
                  <a:schemeClr val="bg1"/>
                </a:solidFill>
                <a:latin typeface="Calibri" panose="020F0502020204030204" pitchFamily="34" charset="0"/>
                <a:cs typeface="Calibri" panose="020F0502020204030204" pitchFamily="34" charset="0"/>
              </a:rPr>
              <a:t>The tables show the peak values and the dates they occur</a:t>
            </a:r>
          </a:p>
        </p:txBody>
      </p:sp>
      <p:sp>
        <p:nvSpPr>
          <p:cNvPr id="12" name="Oval 11">
            <a:extLst>
              <a:ext uri="{FF2B5EF4-FFF2-40B4-BE49-F238E27FC236}">
                <a16:creationId xmlns:a16="http://schemas.microsoft.com/office/drawing/2014/main" id="{25BE7BD2-8482-A344-834D-563FDDCD2D3D}"/>
              </a:ext>
            </a:extLst>
          </p:cNvPr>
          <p:cNvSpPr/>
          <p:nvPr/>
        </p:nvSpPr>
        <p:spPr>
          <a:xfrm>
            <a:off x="1930327" y="2111081"/>
            <a:ext cx="1257942" cy="570076"/>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Arrow Connector 16">
            <a:extLst>
              <a:ext uri="{FF2B5EF4-FFF2-40B4-BE49-F238E27FC236}">
                <a16:creationId xmlns:a16="http://schemas.microsoft.com/office/drawing/2014/main" id="{0C9E4961-BF5C-0C42-9F24-D1ECC76EB4BA}"/>
              </a:ext>
            </a:extLst>
          </p:cNvPr>
          <p:cNvCxnSpPr>
            <a:cxnSpLocks/>
          </p:cNvCxnSpPr>
          <p:nvPr/>
        </p:nvCxnSpPr>
        <p:spPr>
          <a:xfrm>
            <a:off x="1802732" y="3281251"/>
            <a:ext cx="975281" cy="187709"/>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1" name="TextBox 20">
            <a:extLst>
              <a:ext uri="{FF2B5EF4-FFF2-40B4-BE49-F238E27FC236}">
                <a16:creationId xmlns:a16="http://schemas.microsoft.com/office/drawing/2014/main" id="{41DDD4C8-0C3D-CC4D-998C-E4D328445076}"/>
              </a:ext>
            </a:extLst>
          </p:cNvPr>
          <p:cNvSpPr txBox="1"/>
          <p:nvPr/>
        </p:nvSpPr>
        <p:spPr>
          <a:xfrm>
            <a:off x="3157495" y="5987144"/>
            <a:ext cx="5630014" cy="523220"/>
          </a:xfrm>
          <a:prstGeom prst="rect">
            <a:avLst/>
          </a:prstGeom>
          <a:noFill/>
        </p:spPr>
        <p:txBody>
          <a:bodyPr wrap="square" rtlCol="0">
            <a:spAutoFit/>
          </a:bodyPr>
          <a:lstStyle/>
          <a:p>
            <a:pPr marL="342900" indent="-342900">
              <a:spcAft>
                <a:spcPts val="600"/>
              </a:spcAft>
              <a:buFont typeface="+mj-lt"/>
              <a:buAutoNum type="arabicPeriod" startAt="5"/>
            </a:pPr>
            <a:r>
              <a:rPr lang="en-US" sz="1400" dirty="0">
                <a:solidFill>
                  <a:schemeClr val="bg1"/>
                </a:solidFill>
                <a:latin typeface="Calibri" panose="020F0502020204030204" pitchFamily="34" charset="0"/>
                <a:cs typeface="Calibri" panose="020F0502020204030204" pitchFamily="34" charset="0"/>
              </a:rPr>
              <a:t>Some workforce groups do not deliver across all severity levels, </a:t>
            </a:r>
            <a:r>
              <a:rPr lang="en-US" sz="1400" dirty="0">
                <a:solidFill>
                  <a:srgbClr val="FF0000"/>
                </a:solidFill>
                <a:latin typeface="Calibri" panose="020F0502020204030204" pitchFamily="34" charset="0"/>
                <a:cs typeface="Calibri" panose="020F0502020204030204" pitchFamily="34" charset="0"/>
              </a:rPr>
              <a:t>hence graphs and data may be missing</a:t>
            </a:r>
          </a:p>
        </p:txBody>
      </p:sp>
      <p:cxnSp>
        <p:nvCxnSpPr>
          <p:cNvPr id="22" name="Straight Arrow Connector 21">
            <a:extLst>
              <a:ext uri="{FF2B5EF4-FFF2-40B4-BE49-F238E27FC236}">
                <a16:creationId xmlns:a16="http://schemas.microsoft.com/office/drawing/2014/main" id="{EBF1A827-AFE1-AB41-8A4D-544FBF804A4D}"/>
              </a:ext>
            </a:extLst>
          </p:cNvPr>
          <p:cNvCxnSpPr>
            <a:cxnSpLocks/>
          </p:cNvCxnSpPr>
          <p:nvPr/>
        </p:nvCxnSpPr>
        <p:spPr>
          <a:xfrm flipV="1">
            <a:off x="1987912" y="4531468"/>
            <a:ext cx="2318274" cy="880505"/>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a:extLst>
              <a:ext uri="{FF2B5EF4-FFF2-40B4-BE49-F238E27FC236}">
                <a16:creationId xmlns:a16="http://schemas.microsoft.com/office/drawing/2014/main" id="{7A7691F1-C076-AB43-9499-BB9A9686E9BD}"/>
              </a:ext>
            </a:extLst>
          </p:cNvPr>
          <p:cNvCxnSpPr>
            <a:cxnSpLocks/>
          </p:cNvCxnSpPr>
          <p:nvPr/>
        </p:nvCxnSpPr>
        <p:spPr>
          <a:xfrm flipV="1">
            <a:off x="1781465" y="3798329"/>
            <a:ext cx="2705471" cy="103519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86075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A screenshot of a computer&#10;&#10;Description automatically generated">
            <a:extLst>
              <a:ext uri="{FF2B5EF4-FFF2-40B4-BE49-F238E27FC236}">
                <a16:creationId xmlns:a16="http://schemas.microsoft.com/office/drawing/2014/main" id="{A45B8135-BAB1-4D43-AB0C-033D72CE23F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725070" y="1686012"/>
            <a:ext cx="6418930" cy="4135975"/>
          </a:xfrm>
          <a:prstGeom prst="rect">
            <a:avLst/>
          </a:prstGeom>
        </p:spPr>
      </p:pic>
      <p:sp>
        <p:nvSpPr>
          <p:cNvPr id="2" name="Title 1">
            <a:extLst>
              <a:ext uri="{FF2B5EF4-FFF2-40B4-BE49-F238E27FC236}">
                <a16:creationId xmlns:a16="http://schemas.microsoft.com/office/drawing/2014/main" id="{39693DB8-FEC4-3341-8076-57DD96F56F8C}"/>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Surge worksheet</a:t>
            </a:r>
          </a:p>
        </p:txBody>
      </p:sp>
      <p:sp>
        <p:nvSpPr>
          <p:cNvPr id="3" name="Content Placeholder 2">
            <a:extLst>
              <a:ext uri="{FF2B5EF4-FFF2-40B4-BE49-F238E27FC236}">
                <a16:creationId xmlns:a16="http://schemas.microsoft.com/office/drawing/2014/main" id="{CCA7C047-CEEF-6141-A044-82FD7AD35965}"/>
              </a:ext>
            </a:extLst>
          </p:cNvPr>
          <p:cNvSpPr>
            <a:spLocks noGrp="1"/>
          </p:cNvSpPr>
          <p:nvPr>
            <p:ph idx="1"/>
          </p:nvPr>
        </p:nvSpPr>
        <p:spPr>
          <a:xfrm>
            <a:off x="867508" y="1009915"/>
            <a:ext cx="7920000" cy="1105274"/>
          </a:xfrm>
        </p:spPr>
        <p:txBody>
          <a:bodyPr/>
          <a:lstStyle/>
          <a:p>
            <a:pPr>
              <a:lnSpc>
                <a:spcPct val="100000"/>
              </a:lnSpc>
              <a:spcBef>
                <a:spcPts val="0"/>
              </a:spcBef>
              <a:spcAft>
                <a:spcPts val="600"/>
              </a:spcAft>
            </a:pPr>
            <a:r>
              <a:rPr lang="en-US" sz="1400" dirty="0">
                <a:solidFill>
                  <a:schemeClr val="bg1"/>
                </a:solidFill>
                <a:latin typeface="Calibri" panose="020F0502020204030204" pitchFamily="34" charset="0"/>
                <a:cs typeface="Calibri" panose="020F0502020204030204" pitchFamily="34" charset="0"/>
              </a:rPr>
              <a:t>The </a:t>
            </a:r>
            <a:r>
              <a:rPr lang="en-US" sz="1400" b="1" dirty="0">
                <a:solidFill>
                  <a:schemeClr val="bg1"/>
                </a:solidFill>
                <a:latin typeface="Calibri" panose="020F0502020204030204" pitchFamily="34" charset="0"/>
                <a:cs typeface="Calibri" panose="020F0502020204030204" pitchFamily="34" charset="0"/>
              </a:rPr>
              <a:t>Surge </a:t>
            </a:r>
            <a:r>
              <a:rPr lang="en-US" sz="1400" dirty="0">
                <a:solidFill>
                  <a:schemeClr val="bg1"/>
                </a:solidFill>
                <a:latin typeface="Calibri" panose="020F0502020204030204" pitchFamily="34" charset="0"/>
                <a:cs typeface="Calibri" panose="020F0502020204030204" pitchFamily="34" charset="0"/>
              </a:rPr>
              <a:t>worksheet helps answer the question:</a:t>
            </a:r>
          </a:p>
          <a:p>
            <a:pPr>
              <a:lnSpc>
                <a:spcPct val="100000"/>
              </a:lnSpc>
              <a:spcBef>
                <a:spcPts val="0"/>
              </a:spcBef>
              <a:spcAft>
                <a:spcPts val="600"/>
              </a:spcAft>
            </a:pPr>
            <a:r>
              <a:rPr lang="en-US" sz="1400" b="1" i="1" dirty="0">
                <a:solidFill>
                  <a:schemeClr val="bg1"/>
                </a:solidFill>
                <a:latin typeface="Calibri" panose="020F0502020204030204" pitchFamily="34" charset="0"/>
                <a:cs typeface="Calibri" panose="020F0502020204030204" pitchFamily="34" charset="0"/>
              </a:rPr>
              <a:t>“How much do different workforce groups </a:t>
            </a:r>
            <a:r>
              <a:rPr lang="en-US" sz="1400" b="1" i="1" dirty="0">
                <a:solidFill>
                  <a:srgbClr val="FFFF00"/>
                </a:solidFill>
                <a:latin typeface="Calibri" panose="020F0502020204030204" pitchFamily="34" charset="0"/>
                <a:cs typeface="Calibri" panose="020F0502020204030204" pitchFamily="34" charset="0"/>
              </a:rPr>
              <a:t>need</a:t>
            </a:r>
            <a:r>
              <a:rPr lang="en-US" sz="1400" b="1" i="1" dirty="0">
                <a:solidFill>
                  <a:schemeClr val="bg1"/>
                </a:solidFill>
                <a:latin typeface="Calibri" panose="020F0502020204030204" pitchFamily="34" charset="0"/>
                <a:cs typeface="Calibri" panose="020F0502020204030204" pitchFamily="34" charset="0"/>
              </a:rPr>
              <a:t> to scale up to meet the surge?”</a:t>
            </a:r>
            <a:endParaRPr lang="en-US" sz="1400" i="1" dirty="0">
              <a:solidFill>
                <a:schemeClr val="bg1"/>
              </a:solidFill>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B87E65B3-63AD-CA43-BC23-9AE30A92BCF8}"/>
              </a:ext>
            </a:extLst>
          </p:cNvPr>
          <p:cNvSpPr>
            <a:spLocks noGrp="1"/>
          </p:cNvSpPr>
          <p:nvPr>
            <p:ph type="ftr" sz="quarter" idx="3"/>
          </p:nvPr>
        </p:nvSpPr>
        <p:spPr/>
        <p:txBody>
          <a:bodyPr/>
          <a:lstStyle/>
          <a:p>
            <a:r>
              <a:rPr lang="en-US" dirty="0">
                <a:latin typeface="Calibri" panose="020F0502020204030204" pitchFamily="34" charset="0"/>
                <a:cs typeface="Calibri" panose="020F0502020204030204" pitchFamily="34" charset="0"/>
              </a:rPr>
              <a:t>Covid-19 Workforce Estimator Guide</a:t>
            </a:r>
          </a:p>
        </p:txBody>
      </p:sp>
      <p:sp>
        <p:nvSpPr>
          <p:cNvPr id="5" name="Slide Number Placeholder 4">
            <a:extLst>
              <a:ext uri="{FF2B5EF4-FFF2-40B4-BE49-F238E27FC236}">
                <a16:creationId xmlns:a16="http://schemas.microsoft.com/office/drawing/2014/main" id="{6D85E901-39CC-D34B-A812-5DCB93AC6D54}"/>
              </a:ext>
            </a:extLst>
          </p:cNvPr>
          <p:cNvSpPr>
            <a:spLocks noGrp="1"/>
          </p:cNvSpPr>
          <p:nvPr>
            <p:ph type="sldNum" sz="quarter" idx="4"/>
          </p:nvPr>
        </p:nvSpPr>
        <p:spPr/>
        <p:txBody>
          <a:bodyPr/>
          <a:lstStyle/>
          <a:p>
            <a:fld id="{7698B45C-09C7-497B-9261-07F290CB2D4C}" type="slidenum">
              <a:rPr lang="en-US" smtClean="0">
                <a:latin typeface="Calibri" panose="020F0502020204030204" pitchFamily="34" charset="0"/>
                <a:cs typeface="Calibri" panose="020F0502020204030204" pitchFamily="34" charset="0"/>
              </a:rPr>
              <a:t>14</a:t>
            </a:fld>
            <a:endParaRPr lang="en-US"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A6D4A8E7-EED2-4ADB-B300-70B836881F37}"/>
              </a:ext>
            </a:extLst>
          </p:cNvPr>
          <p:cNvSpPr txBox="1"/>
          <p:nvPr/>
        </p:nvSpPr>
        <p:spPr>
          <a:xfrm>
            <a:off x="153865" y="2218743"/>
            <a:ext cx="2766316" cy="3123932"/>
          </a:xfrm>
          <a:prstGeom prst="rect">
            <a:avLst/>
          </a:prstGeom>
          <a:noFill/>
        </p:spPr>
        <p:txBody>
          <a:bodyPr wrap="square" rtlCol="0">
            <a:spAutoFit/>
          </a:bodyPr>
          <a:lstStyle/>
          <a:p>
            <a:pPr marL="342900" indent="-342900">
              <a:spcAft>
                <a:spcPts val="600"/>
              </a:spcAft>
              <a:buAutoNum type="arabicPeriod"/>
            </a:pPr>
            <a:r>
              <a:rPr lang="en-US" sz="1400" dirty="0">
                <a:solidFill>
                  <a:schemeClr val="bg1"/>
                </a:solidFill>
                <a:latin typeface="Calibri" panose="020F0502020204030204" pitchFamily="34" charset="0"/>
                <a:cs typeface="Calibri" panose="020F0502020204030204" pitchFamily="34" charset="0"/>
              </a:rPr>
              <a:t>The workforces have been grouped for clarity</a:t>
            </a:r>
          </a:p>
          <a:p>
            <a:pPr marL="342900" indent="-342900">
              <a:spcAft>
                <a:spcPts val="600"/>
              </a:spcAft>
              <a:buAutoNum type="arabicPeriod"/>
            </a:pPr>
            <a:r>
              <a:rPr lang="en-US" sz="1400" dirty="0">
                <a:solidFill>
                  <a:schemeClr val="bg1"/>
                </a:solidFill>
                <a:latin typeface="Calibri" panose="020F0502020204030204" pitchFamily="34" charset="0"/>
                <a:cs typeface="Calibri" panose="020F0502020204030204" pitchFamily="34" charset="0"/>
              </a:rPr>
              <a:t>Each graph shows the numbers of each workforce today </a:t>
            </a:r>
            <a:r>
              <a:rPr lang="en-US" sz="1400" dirty="0">
                <a:solidFill>
                  <a:srgbClr val="FFFF00"/>
                </a:solidFill>
                <a:latin typeface="Calibri" panose="020F0502020204030204" pitchFamily="34" charset="0"/>
                <a:cs typeface="Calibri" panose="020F0502020204030204" pitchFamily="34" charset="0"/>
              </a:rPr>
              <a:t>(blue)</a:t>
            </a:r>
          </a:p>
          <a:p>
            <a:pPr marL="342900" indent="-342900">
              <a:spcAft>
                <a:spcPts val="600"/>
              </a:spcAft>
              <a:buAutoNum type="arabicPeriod"/>
            </a:pPr>
            <a:r>
              <a:rPr lang="en-US" sz="1400" dirty="0">
                <a:solidFill>
                  <a:schemeClr val="bg1"/>
                </a:solidFill>
                <a:latin typeface="Calibri" panose="020F0502020204030204" pitchFamily="34" charset="0"/>
                <a:cs typeface="Calibri" panose="020F0502020204030204" pitchFamily="34" charset="0"/>
              </a:rPr>
              <a:t>It also shows the numbers needed to meet the peak of the surge </a:t>
            </a:r>
            <a:r>
              <a:rPr lang="en-US" sz="1400" dirty="0">
                <a:solidFill>
                  <a:srgbClr val="FFFF00"/>
                </a:solidFill>
                <a:latin typeface="Calibri" panose="020F0502020204030204" pitchFamily="34" charset="0"/>
                <a:cs typeface="Calibri" panose="020F0502020204030204" pitchFamily="34" charset="0"/>
              </a:rPr>
              <a:t>(orange)</a:t>
            </a:r>
          </a:p>
          <a:p>
            <a:pPr marL="342900" indent="-342900">
              <a:spcAft>
                <a:spcPts val="600"/>
              </a:spcAft>
              <a:buAutoNum type="arabicPeriod"/>
            </a:pPr>
            <a:r>
              <a:rPr lang="en-US" sz="1400" dirty="0">
                <a:solidFill>
                  <a:srgbClr val="FFFF00"/>
                </a:solidFill>
                <a:latin typeface="Calibri" panose="020F0502020204030204" pitchFamily="34" charset="0"/>
                <a:cs typeface="Calibri" panose="020F0502020204030204" pitchFamily="34" charset="0"/>
              </a:rPr>
              <a:t>The table on the right shows how much each workforce group needs to increase to meet the peak or surge, as a percentage of the current size</a:t>
            </a:r>
          </a:p>
        </p:txBody>
      </p:sp>
      <p:sp>
        <p:nvSpPr>
          <p:cNvPr id="12" name="Oval 11">
            <a:extLst>
              <a:ext uri="{FF2B5EF4-FFF2-40B4-BE49-F238E27FC236}">
                <a16:creationId xmlns:a16="http://schemas.microsoft.com/office/drawing/2014/main" id="{25BE7BD2-8482-A344-834D-563FDDCD2D3D}"/>
              </a:ext>
            </a:extLst>
          </p:cNvPr>
          <p:cNvSpPr/>
          <p:nvPr/>
        </p:nvSpPr>
        <p:spPr>
          <a:xfrm>
            <a:off x="2725070" y="1969497"/>
            <a:ext cx="1257942" cy="570076"/>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Arrow Connector 19">
            <a:extLst>
              <a:ext uri="{FF2B5EF4-FFF2-40B4-BE49-F238E27FC236}">
                <a16:creationId xmlns:a16="http://schemas.microsoft.com/office/drawing/2014/main" id="{E6C0E224-1FBB-8C40-97DF-EFEA29352031}"/>
              </a:ext>
            </a:extLst>
          </p:cNvPr>
          <p:cNvCxnSpPr>
            <a:cxnSpLocks/>
          </p:cNvCxnSpPr>
          <p:nvPr/>
        </p:nvCxnSpPr>
        <p:spPr>
          <a:xfrm flipV="1">
            <a:off x="2296633" y="2963047"/>
            <a:ext cx="1528115" cy="309432"/>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A5CE475-CF07-E948-845B-4C10257395A2}"/>
              </a:ext>
            </a:extLst>
          </p:cNvPr>
          <p:cNvCxnSpPr>
            <a:cxnSpLocks/>
          </p:cNvCxnSpPr>
          <p:nvPr/>
        </p:nvCxnSpPr>
        <p:spPr>
          <a:xfrm flipV="1">
            <a:off x="2593642" y="2933523"/>
            <a:ext cx="1689074" cy="651999"/>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FF5779F-12BA-4949-BC9A-711BA4B8EED8}"/>
              </a:ext>
            </a:extLst>
          </p:cNvPr>
          <p:cNvCxnSpPr>
            <a:cxnSpLocks/>
          </p:cNvCxnSpPr>
          <p:nvPr/>
        </p:nvCxnSpPr>
        <p:spPr>
          <a:xfrm flipV="1">
            <a:off x="2725070" y="2849526"/>
            <a:ext cx="3877749" cy="1424762"/>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276758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93DB8-FEC4-3341-8076-57DD96F56F8C}"/>
              </a:ext>
            </a:extLst>
          </p:cNvPr>
          <p:cNvSpPr>
            <a:spLocks noGrp="1"/>
          </p:cNvSpPr>
          <p:nvPr>
            <p:ph type="title"/>
          </p:nvPr>
        </p:nvSpPr>
        <p:spPr/>
        <p:txBody>
          <a:bodyPr/>
          <a:lstStyle/>
          <a:p>
            <a:r>
              <a:rPr lang="en-US" dirty="0">
                <a:solidFill>
                  <a:srgbClr val="FFFF00"/>
                </a:solidFill>
                <a:latin typeface="Calibri" panose="020F0502020204030204" pitchFamily="34" charset="0"/>
                <a:cs typeface="Calibri" panose="020F0502020204030204" pitchFamily="34" charset="0"/>
              </a:rPr>
              <a:t>Skill mix</a:t>
            </a:r>
          </a:p>
        </p:txBody>
      </p:sp>
      <p:sp>
        <p:nvSpPr>
          <p:cNvPr id="4" name="Footer Placeholder 3">
            <a:extLst>
              <a:ext uri="{FF2B5EF4-FFF2-40B4-BE49-F238E27FC236}">
                <a16:creationId xmlns:a16="http://schemas.microsoft.com/office/drawing/2014/main" id="{B87E65B3-63AD-CA43-BC23-9AE30A92BCF8}"/>
              </a:ext>
            </a:extLst>
          </p:cNvPr>
          <p:cNvSpPr>
            <a:spLocks noGrp="1"/>
          </p:cNvSpPr>
          <p:nvPr>
            <p:ph type="ftr" sz="quarter" idx="3"/>
          </p:nvPr>
        </p:nvSpPr>
        <p:spPr/>
        <p:txBody>
          <a:bodyPr/>
          <a:lstStyle/>
          <a:p>
            <a:r>
              <a:rPr lang="en-US" dirty="0">
                <a:latin typeface="Calibri" panose="020F0502020204030204" pitchFamily="34" charset="0"/>
                <a:cs typeface="Calibri" panose="020F0502020204030204" pitchFamily="34" charset="0"/>
              </a:rPr>
              <a:t>Covid-19 Workforce Estimator Guide</a:t>
            </a:r>
          </a:p>
        </p:txBody>
      </p:sp>
      <p:sp>
        <p:nvSpPr>
          <p:cNvPr id="5" name="Slide Number Placeholder 4">
            <a:extLst>
              <a:ext uri="{FF2B5EF4-FFF2-40B4-BE49-F238E27FC236}">
                <a16:creationId xmlns:a16="http://schemas.microsoft.com/office/drawing/2014/main" id="{6D85E901-39CC-D34B-A812-5DCB93AC6D54}"/>
              </a:ext>
            </a:extLst>
          </p:cNvPr>
          <p:cNvSpPr>
            <a:spLocks noGrp="1"/>
          </p:cNvSpPr>
          <p:nvPr>
            <p:ph type="sldNum" sz="quarter" idx="4"/>
          </p:nvPr>
        </p:nvSpPr>
        <p:spPr/>
        <p:txBody>
          <a:bodyPr/>
          <a:lstStyle/>
          <a:p>
            <a:fld id="{7698B45C-09C7-497B-9261-07F290CB2D4C}" type="slidenum">
              <a:rPr lang="en-US" smtClean="0">
                <a:latin typeface="Calibri" panose="020F0502020204030204" pitchFamily="34" charset="0"/>
                <a:cs typeface="Calibri" panose="020F0502020204030204" pitchFamily="34" charset="0"/>
              </a:rPr>
              <a:t>15</a:t>
            </a:fld>
            <a:endParaRPr lang="en-US" dirty="0">
              <a:latin typeface="Calibri" panose="020F0502020204030204" pitchFamily="34" charset="0"/>
              <a:cs typeface="Calibri" panose="020F0502020204030204" pitchFamily="34" charset="0"/>
            </a:endParaRPr>
          </a:p>
        </p:txBody>
      </p:sp>
      <p:sp>
        <p:nvSpPr>
          <p:cNvPr id="7" name="Content Placeholder 6">
            <a:extLst>
              <a:ext uri="{FF2B5EF4-FFF2-40B4-BE49-F238E27FC236}">
                <a16:creationId xmlns:a16="http://schemas.microsoft.com/office/drawing/2014/main" id="{22F6B959-7CFA-0D4E-B8E8-8C903675B024}"/>
              </a:ext>
            </a:extLst>
          </p:cNvPr>
          <p:cNvSpPr>
            <a:spLocks noGrp="1"/>
          </p:cNvSpPr>
          <p:nvPr>
            <p:ph idx="1"/>
          </p:nvPr>
        </p:nvSpPr>
        <p:spPr/>
        <p:txBody>
          <a:bodyPr/>
          <a:lstStyle/>
          <a:p>
            <a:r>
              <a:rPr lang="en-US" sz="2000" dirty="0">
                <a:solidFill>
                  <a:srgbClr val="FFFF00"/>
                </a:solidFill>
                <a:latin typeface="Calibri" panose="020F0502020204030204" pitchFamily="34" charset="0"/>
                <a:cs typeface="Calibri" panose="020F0502020204030204" pitchFamily="34" charset="0"/>
              </a:rPr>
              <a:t>The spreadsheet allows you to investigate skill mix (or role substitution) in order to supplement an existing workforce group. Two kinds are supported:</a:t>
            </a:r>
          </a:p>
          <a:p>
            <a:pPr marL="342900" indent="-342900">
              <a:buFont typeface="Arial" panose="020B0604020202020204" pitchFamily="34" charset="0"/>
              <a:buChar char="•"/>
            </a:pPr>
            <a:r>
              <a:rPr lang="en-US" sz="2000" b="1" dirty="0">
                <a:solidFill>
                  <a:srgbClr val="FFFF00"/>
                </a:solidFill>
                <a:latin typeface="Calibri" panose="020F0502020204030204" pitchFamily="34" charset="0"/>
                <a:cs typeface="Calibri" panose="020F0502020204030204" pitchFamily="34" charset="0"/>
              </a:rPr>
              <a:t>Horizontal substitution</a:t>
            </a:r>
            <a:r>
              <a:rPr lang="en-US" sz="2000" dirty="0">
                <a:solidFill>
                  <a:srgbClr val="FFFF00"/>
                </a:solidFill>
                <a:latin typeface="Calibri" panose="020F0502020204030204" pitchFamily="34" charset="0"/>
                <a:cs typeface="Calibri" panose="020F0502020204030204" pitchFamily="34" charset="0"/>
              </a:rPr>
              <a:t> –  where one workforce group replaces a similar workforce group at the same level of skill. For example, recently retired doctors and nurses could return to work to support existing doctors and nurses. All their time is spent in support.</a:t>
            </a:r>
          </a:p>
          <a:p>
            <a:pPr marL="342900" indent="-342900">
              <a:buFont typeface="Arial" panose="020B0604020202020204" pitchFamily="34" charset="0"/>
              <a:buChar char="•"/>
            </a:pPr>
            <a:r>
              <a:rPr lang="en-US" sz="2000" b="1" dirty="0">
                <a:solidFill>
                  <a:srgbClr val="FFFF00"/>
                </a:solidFill>
                <a:latin typeface="Calibri" panose="020F0502020204030204" pitchFamily="34" charset="0"/>
                <a:cs typeface="Calibri" panose="020F0502020204030204" pitchFamily="34" charset="0"/>
              </a:rPr>
              <a:t>Vertical substitution – </a:t>
            </a:r>
            <a:r>
              <a:rPr lang="en-US" sz="2000" dirty="0">
                <a:solidFill>
                  <a:srgbClr val="FFFF00"/>
                </a:solidFill>
                <a:latin typeface="Calibri" panose="020F0502020204030204" pitchFamily="34" charset="0"/>
                <a:cs typeface="Calibri" panose="020F0502020204030204" pitchFamily="34" charset="0"/>
              </a:rPr>
              <a:t>where one workforce supports one at a higher skill level by performing some (but not all) of their tasks. Only part of their time is spent in support.</a:t>
            </a:r>
          </a:p>
          <a:p>
            <a:pPr marL="342900" indent="-342900">
              <a:buFont typeface="Arial" panose="020B0604020202020204" pitchFamily="34" charset="0"/>
              <a:buChar char="•"/>
            </a:pPr>
            <a:r>
              <a:rPr lang="en-US" sz="2000" dirty="0">
                <a:solidFill>
                  <a:srgbClr val="FFFF00"/>
                </a:solidFill>
                <a:latin typeface="Calibri" panose="020F0502020204030204" pitchFamily="34" charset="0"/>
                <a:cs typeface="Calibri" panose="020F0502020204030204" pitchFamily="34" charset="0"/>
              </a:rPr>
              <a:t>These staff will need supervision, so a simple model is used of how many people one existing staff member can supervise. The more support that is needed, the smaller the number that can be supervised.</a:t>
            </a:r>
          </a:p>
        </p:txBody>
      </p:sp>
    </p:spTree>
    <p:extLst>
      <p:ext uri="{BB962C8B-B14F-4D97-AF65-F5344CB8AC3E}">
        <p14:creationId xmlns:p14="http://schemas.microsoft.com/office/powerpoint/2010/main" val="42750419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Picture 13" descr="A screenshot of a computer&#10;&#10;Description automatically generated">
            <a:extLst>
              <a:ext uri="{FF2B5EF4-FFF2-40B4-BE49-F238E27FC236}">
                <a16:creationId xmlns:a16="http://schemas.microsoft.com/office/drawing/2014/main" id="{7631A984-2077-EC44-9C96-2E3B59F5C89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63287" y="1008547"/>
            <a:ext cx="6304762" cy="4062412"/>
          </a:xfrm>
          <a:prstGeom prst="rect">
            <a:avLst/>
          </a:prstGeom>
        </p:spPr>
      </p:pic>
      <p:sp>
        <p:nvSpPr>
          <p:cNvPr id="2" name="Title 1">
            <a:extLst>
              <a:ext uri="{FF2B5EF4-FFF2-40B4-BE49-F238E27FC236}">
                <a16:creationId xmlns:a16="http://schemas.microsoft.com/office/drawing/2014/main" id="{39693DB8-FEC4-3341-8076-57DD96F56F8C}"/>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Role substitution worksheet</a:t>
            </a:r>
          </a:p>
        </p:txBody>
      </p:sp>
      <p:sp>
        <p:nvSpPr>
          <p:cNvPr id="4" name="Footer Placeholder 3">
            <a:extLst>
              <a:ext uri="{FF2B5EF4-FFF2-40B4-BE49-F238E27FC236}">
                <a16:creationId xmlns:a16="http://schemas.microsoft.com/office/drawing/2014/main" id="{B87E65B3-63AD-CA43-BC23-9AE30A92BCF8}"/>
              </a:ext>
            </a:extLst>
          </p:cNvPr>
          <p:cNvSpPr>
            <a:spLocks noGrp="1"/>
          </p:cNvSpPr>
          <p:nvPr>
            <p:ph type="ftr" sz="quarter" idx="3"/>
          </p:nvPr>
        </p:nvSpPr>
        <p:spPr/>
        <p:txBody>
          <a:bodyPr/>
          <a:lstStyle/>
          <a:p>
            <a:r>
              <a:rPr lang="en-US" dirty="0">
                <a:latin typeface="Calibri" panose="020F0502020204030204" pitchFamily="34" charset="0"/>
                <a:cs typeface="Calibri" panose="020F0502020204030204" pitchFamily="34" charset="0"/>
              </a:rPr>
              <a:t>Covid-19 Workforce Estimator Guide</a:t>
            </a:r>
          </a:p>
        </p:txBody>
      </p:sp>
      <p:sp>
        <p:nvSpPr>
          <p:cNvPr id="5" name="Slide Number Placeholder 4">
            <a:extLst>
              <a:ext uri="{FF2B5EF4-FFF2-40B4-BE49-F238E27FC236}">
                <a16:creationId xmlns:a16="http://schemas.microsoft.com/office/drawing/2014/main" id="{6D85E901-39CC-D34B-A812-5DCB93AC6D54}"/>
              </a:ext>
            </a:extLst>
          </p:cNvPr>
          <p:cNvSpPr>
            <a:spLocks noGrp="1"/>
          </p:cNvSpPr>
          <p:nvPr>
            <p:ph type="sldNum" sz="quarter" idx="4"/>
          </p:nvPr>
        </p:nvSpPr>
        <p:spPr/>
        <p:txBody>
          <a:bodyPr/>
          <a:lstStyle/>
          <a:p>
            <a:fld id="{7698B45C-09C7-497B-9261-07F290CB2D4C}" type="slidenum">
              <a:rPr lang="en-US" smtClean="0">
                <a:latin typeface="Calibri" panose="020F0502020204030204" pitchFamily="34" charset="0"/>
                <a:cs typeface="Calibri" panose="020F0502020204030204" pitchFamily="34" charset="0"/>
              </a:rPr>
              <a:t>16</a:t>
            </a:fld>
            <a:endParaRPr lang="en-US" dirty="0">
              <a:latin typeface="Calibri" panose="020F0502020204030204" pitchFamily="34" charset="0"/>
              <a:cs typeface="Calibri" panose="020F0502020204030204" pitchFamily="34" charset="0"/>
            </a:endParaRPr>
          </a:p>
        </p:txBody>
      </p:sp>
      <p:sp>
        <p:nvSpPr>
          <p:cNvPr id="18" name="Content Placeholder 2">
            <a:extLst>
              <a:ext uri="{FF2B5EF4-FFF2-40B4-BE49-F238E27FC236}">
                <a16:creationId xmlns:a16="http://schemas.microsoft.com/office/drawing/2014/main" id="{21C4686D-4B1A-674E-BC05-62854C679EE8}"/>
              </a:ext>
            </a:extLst>
          </p:cNvPr>
          <p:cNvSpPr>
            <a:spLocks noGrp="1"/>
          </p:cNvSpPr>
          <p:nvPr>
            <p:ph idx="1"/>
          </p:nvPr>
        </p:nvSpPr>
        <p:spPr>
          <a:xfrm>
            <a:off x="521845" y="1620000"/>
            <a:ext cx="2506489" cy="4240026"/>
          </a:xfrm>
        </p:spPr>
        <p:txBody>
          <a:bodyPr/>
          <a:lstStyle/>
          <a:p>
            <a:pPr marL="342900" indent="-342900">
              <a:spcBef>
                <a:spcPts val="0"/>
              </a:spcBef>
              <a:spcAft>
                <a:spcPts val="600"/>
              </a:spcAft>
              <a:buFont typeface="+mj-lt"/>
              <a:buAutoNum type="arabicPeriod"/>
            </a:pPr>
            <a:r>
              <a:rPr lang="en-US" sz="1400" dirty="0">
                <a:solidFill>
                  <a:srgbClr val="FFFF00"/>
                </a:solidFill>
                <a:latin typeface="Calibri" panose="020F0502020204030204" pitchFamily="34" charset="0"/>
                <a:cs typeface="Calibri" panose="020F0502020204030204" pitchFamily="34" charset="0"/>
              </a:rPr>
              <a:t>Go to the </a:t>
            </a:r>
            <a:r>
              <a:rPr lang="en-US" sz="1400" b="1" dirty="0">
                <a:solidFill>
                  <a:srgbClr val="FFFF00"/>
                </a:solidFill>
                <a:latin typeface="Calibri" panose="020F0502020204030204" pitchFamily="34" charset="0"/>
                <a:cs typeface="Calibri" panose="020F0502020204030204" pitchFamily="34" charset="0"/>
              </a:rPr>
              <a:t>Role substitution </a:t>
            </a:r>
            <a:r>
              <a:rPr lang="en-US" sz="1400" dirty="0">
                <a:solidFill>
                  <a:srgbClr val="FFFF00"/>
                </a:solidFill>
                <a:latin typeface="Calibri" panose="020F0502020204030204" pitchFamily="34" charset="0"/>
                <a:cs typeface="Calibri" panose="020F0502020204030204" pitchFamily="34" charset="0"/>
              </a:rPr>
              <a:t>worksheet</a:t>
            </a:r>
          </a:p>
          <a:p>
            <a:pPr marL="342900" indent="-342900">
              <a:lnSpc>
                <a:spcPct val="100000"/>
              </a:lnSpc>
              <a:spcBef>
                <a:spcPts val="0"/>
              </a:spcBef>
              <a:spcAft>
                <a:spcPts val="600"/>
              </a:spcAft>
              <a:buFont typeface="+mj-lt"/>
              <a:buAutoNum type="arabicPeriod"/>
            </a:pPr>
            <a:r>
              <a:rPr lang="en-US" sz="1400" dirty="0">
                <a:solidFill>
                  <a:srgbClr val="FFFF00"/>
                </a:solidFill>
                <a:latin typeface="Calibri" panose="020F0502020204030204" pitchFamily="34" charset="0"/>
                <a:cs typeface="Calibri" panose="020F0502020204030204" pitchFamily="34" charset="0"/>
              </a:rPr>
              <a:t>Input the horizontal workforce groups and where their time goes in support. This should sum to 100%</a:t>
            </a:r>
          </a:p>
          <a:p>
            <a:pPr marL="342900" indent="-342900">
              <a:spcBef>
                <a:spcPts val="0"/>
              </a:spcBef>
              <a:spcAft>
                <a:spcPts val="600"/>
              </a:spcAft>
              <a:buFont typeface="+mj-lt"/>
              <a:buAutoNum type="arabicPeriod"/>
            </a:pPr>
            <a:r>
              <a:rPr lang="en-US" sz="1400" dirty="0">
                <a:solidFill>
                  <a:srgbClr val="FFFF00"/>
                </a:solidFill>
                <a:latin typeface="Calibri" panose="020F0502020204030204" pitchFamily="34" charset="0"/>
                <a:cs typeface="Calibri" panose="020F0502020204030204" pitchFamily="34" charset="0"/>
              </a:rPr>
              <a:t>Repeat for the vertical workforce groups. Only part of their time in spend in support. </a:t>
            </a:r>
          </a:p>
          <a:p>
            <a:pPr marL="342900" indent="-342900">
              <a:spcBef>
                <a:spcPts val="0"/>
              </a:spcBef>
              <a:spcAft>
                <a:spcPts val="600"/>
              </a:spcAft>
              <a:buFont typeface="+mj-lt"/>
              <a:buAutoNum type="arabicPeriod"/>
            </a:pPr>
            <a:r>
              <a:rPr lang="en-US" sz="1400" dirty="0">
                <a:solidFill>
                  <a:srgbClr val="FFFF00"/>
                </a:solidFill>
                <a:latin typeface="Calibri" panose="020F0502020204030204" pitchFamily="34" charset="0"/>
                <a:cs typeface="Calibri" panose="020F0502020204030204" pitchFamily="34" charset="0"/>
              </a:rPr>
              <a:t>Specify how many new staff an existing staff member can supervise. The areas for data entry will automatically highlight.</a:t>
            </a:r>
          </a:p>
        </p:txBody>
      </p:sp>
      <p:sp>
        <p:nvSpPr>
          <p:cNvPr id="19" name="Footer Placeholder 3">
            <a:extLst>
              <a:ext uri="{FF2B5EF4-FFF2-40B4-BE49-F238E27FC236}">
                <a16:creationId xmlns:a16="http://schemas.microsoft.com/office/drawing/2014/main" id="{71853B7D-0173-734F-8C4F-5A11F896003E}"/>
              </a:ext>
            </a:extLst>
          </p:cNvPr>
          <p:cNvSpPr txBox="1">
            <a:spLocks/>
          </p:cNvSpPr>
          <p:nvPr/>
        </p:nvSpPr>
        <p:spPr bwMode="invGray">
          <a:xfrm>
            <a:off x="983902" y="6155390"/>
            <a:ext cx="2895600" cy="365125"/>
          </a:xfrm>
          <a:prstGeom prst="rect">
            <a:avLst/>
          </a:prstGeom>
        </p:spPr>
        <p:txBody>
          <a:bodyPr vert="horz" lIns="91440" tIns="45720" rIns="91440" bIns="45720" rtlCol="0" anchor="ctr"/>
          <a:lstStyle>
            <a:defPPr>
              <a:defRPr lang="en-US"/>
            </a:defPPr>
            <a:lvl1pPr marL="0" algn="l" defTabSz="457200" rtl="0" eaLnBrk="1" latinLnBrk="0" hangingPunct="1">
              <a:defRPr sz="900" kern="1200">
                <a:solidFill>
                  <a:schemeClr val="bg1"/>
                </a:solidFill>
                <a:latin typeface="+mn-lt"/>
                <a:ea typeface="+mn-ea"/>
                <a:cs typeface="Times New Roman" panose="02020603050405020304" pitchFamily="18"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dirty="0">
                <a:latin typeface="Calibri" panose="020F0502020204030204" pitchFamily="34" charset="0"/>
                <a:cs typeface="Calibri" panose="020F0502020204030204" pitchFamily="34" charset="0"/>
              </a:rPr>
              <a:t>Covid-19 Workforce Estimator Guide</a:t>
            </a:r>
          </a:p>
        </p:txBody>
      </p:sp>
      <p:sp>
        <p:nvSpPr>
          <p:cNvPr id="21" name="Slide Number Placeholder 4">
            <a:extLst>
              <a:ext uri="{FF2B5EF4-FFF2-40B4-BE49-F238E27FC236}">
                <a16:creationId xmlns:a16="http://schemas.microsoft.com/office/drawing/2014/main" id="{0444AE91-61C0-9E4D-875A-16676D83A88D}"/>
              </a:ext>
            </a:extLst>
          </p:cNvPr>
          <p:cNvSpPr txBox="1">
            <a:spLocks/>
          </p:cNvSpPr>
          <p:nvPr/>
        </p:nvSpPr>
        <p:spPr bwMode="invGray">
          <a:xfrm>
            <a:off x="457200" y="6155390"/>
            <a:ext cx="410308" cy="365125"/>
          </a:xfrm>
          <a:prstGeom prst="rect">
            <a:avLst/>
          </a:prstGeom>
        </p:spPr>
        <p:txBody>
          <a:bodyPr vert="horz" lIns="91440" tIns="45720" rIns="91440" bIns="45720" rtlCol="0" anchor="ctr"/>
          <a:lstStyle>
            <a:defPPr>
              <a:defRPr lang="en-US"/>
            </a:defPPr>
            <a:lvl1pPr marL="0" algn="r" defTabSz="457200" rtl="0" eaLnBrk="1" latinLnBrk="0" hangingPunct="1">
              <a:defRPr sz="900" b="0" kern="1200">
                <a:solidFill>
                  <a:schemeClr val="bg1"/>
                </a:solidFill>
                <a:latin typeface="+mn-lt"/>
                <a:ea typeface="+mn-ea"/>
                <a:cs typeface="Times New Roman" panose="02020603050405020304" pitchFamily="18" charset="0"/>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7698B45C-09C7-497B-9261-07F290CB2D4C}" type="slidenum">
              <a:rPr lang="en-US" smtClean="0">
                <a:latin typeface="Calibri" panose="020F0502020204030204" pitchFamily="34" charset="0"/>
                <a:cs typeface="Calibri" panose="020F0502020204030204" pitchFamily="34" charset="0"/>
              </a:rPr>
              <a:pPr/>
              <a:t>16</a:t>
            </a:fld>
            <a:endParaRPr lang="en-US" dirty="0">
              <a:latin typeface="Calibri" panose="020F0502020204030204" pitchFamily="34" charset="0"/>
              <a:cs typeface="Calibri" panose="020F0502020204030204" pitchFamily="34" charset="0"/>
            </a:endParaRPr>
          </a:p>
        </p:txBody>
      </p:sp>
      <p:sp>
        <p:nvSpPr>
          <p:cNvPr id="22" name="Oval 21">
            <a:extLst>
              <a:ext uri="{FF2B5EF4-FFF2-40B4-BE49-F238E27FC236}">
                <a16:creationId xmlns:a16="http://schemas.microsoft.com/office/drawing/2014/main" id="{C0725ED8-C556-E64E-8A36-925CE2099BB6}"/>
              </a:ext>
            </a:extLst>
          </p:cNvPr>
          <p:cNvSpPr/>
          <p:nvPr/>
        </p:nvSpPr>
        <p:spPr>
          <a:xfrm>
            <a:off x="2952880" y="1316009"/>
            <a:ext cx="1229527" cy="607981"/>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3" name="Straight Arrow Connector 22">
            <a:extLst>
              <a:ext uri="{FF2B5EF4-FFF2-40B4-BE49-F238E27FC236}">
                <a16:creationId xmlns:a16="http://schemas.microsoft.com/office/drawing/2014/main" id="{DCFECBF3-17C8-7D44-852B-7DF2F48BD6EE}"/>
              </a:ext>
            </a:extLst>
          </p:cNvPr>
          <p:cNvCxnSpPr>
            <a:cxnSpLocks/>
          </p:cNvCxnSpPr>
          <p:nvPr/>
        </p:nvCxnSpPr>
        <p:spPr>
          <a:xfrm flipV="1">
            <a:off x="3028334" y="3851923"/>
            <a:ext cx="2096559" cy="435884"/>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9033DD17-52A0-3F4C-883F-03C32247E85D}"/>
              </a:ext>
            </a:extLst>
          </p:cNvPr>
          <p:cNvCxnSpPr>
            <a:cxnSpLocks/>
          </p:cNvCxnSpPr>
          <p:nvPr/>
        </p:nvCxnSpPr>
        <p:spPr>
          <a:xfrm>
            <a:off x="2814056" y="2673523"/>
            <a:ext cx="430965" cy="481"/>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B85286B7-723A-1C4C-B94B-6D8A264E5E30}"/>
              </a:ext>
            </a:extLst>
          </p:cNvPr>
          <p:cNvCxnSpPr>
            <a:cxnSpLocks/>
          </p:cNvCxnSpPr>
          <p:nvPr/>
        </p:nvCxnSpPr>
        <p:spPr>
          <a:xfrm>
            <a:off x="2604341" y="3186010"/>
            <a:ext cx="640680" cy="17366"/>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998687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omputer&#10;&#10;Description automatically generated">
            <a:extLst>
              <a:ext uri="{FF2B5EF4-FFF2-40B4-BE49-F238E27FC236}">
                <a16:creationId xmlns:a16="http://schemas.microsoft.com/office/drawing/2014/main" id="{B9369A20-7944-4C44-A0C0-B11B1E3E2FA8}"/>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983976" y="1828917"/>
            <a:ext cx="5995082" cy="3746926"/>
          </a:xfrm>
          <a:prstGeom prst="rect">
            <a:avLst/>
          </a:prstGeom>
        </p:spPr>
      </p:pic>
      <p:sp>
        <p:nvSpPr>
          <p:cNvPr id="2" name="Title 1">
            <a:extLst>
              <a:ext uri="{FF2B5EF4-FFF2-40B4-BE49-F238E27FC236}">
                <a16:creationId xmlns:a16="http://schemas.microsoft.com/office/drawing/2014/main" id="{39693DB8-FEC4-3341-8076-57DD96F56F8C}"/>
              </a:ext>
            </a:extLst>
          </p:cNvPr>
          <p:cNvSpPr>
            <a:spLocks noGrp="1"/>
          </p:cNvSpPr>
          <p:nvPr>
            <p:ph type="title"/>
          </p:nvPr>
        </p:nvSpPr>
        <p:spPr/>
        <p:txBody>
          <a:bodyPr/>
          <a:lstStyle/>
          <a:p>
            <a:r>
              <a:rPr lang="en-US" b="0" dirty="0">
                <a:latin typeface="Calibri" panose="020F0502020204030204" pitchFamily="34" charset="0"/>
                <a:cs typeface="Calibri" panose="020F0502020204030204" pitchFamily="34" charset="0"/>
              </a:rPr>
              <a:t>Skill mix worksheet</a:t>
            </a:r>
          </a:p>
        </p:txBody>
      </p:sp>
      <p:sp>
        <p:nvSpPr>
          <p:cNvPr id="3" name="Content Placeholder 2">
            <a:extLst>
              <a:ext uri="{FF2B5EF4-FFF2-40B4-BE49-F238E27FC236}">
                <a16:creationId xmlns:a16="http://schemas.microsoft.com/office/drawing/2014/main" id="{CCA7C047-CEEF-6141-A044-82FD7AD35965}"/>
              </a:ext>
            </a:extLst>
          </p:cNvPr>
          <p:cNvSpPr>
            <a:spLocks noGrp="1"/>
          </p:cNvSpPr>
          <p:nvPr>
            <p:ph idx="1"/>
          </p:nvPr>
        </p:nvSpPr>
        <p:spPr>
          <a:xfrm>
            <a:off x="867508" y="1009915"/>
            <a:ext cx="7920000" cy="1105274"/>
          </a:xfrm>
        </p:spPr>
        <p:txBody>
          <a:bodyPr/>
          <a:lstStyle/>
          <a:p>
            <a:pPr>
              <a:lnSpc>
                <a:spcPct val="100000"/>
              </a:lnSpc>
              <a:spcBef>
                <a:spcPts val="0"/>
              </a:spcBef>
              <a:spcAft>
                <a:spcPts val="600"/>
              </a:spcAft>
            </a:pPr>
            <a:r>
              <a:rPr lang="en-US" sz="1400" dirty="0">
                <a:solidFill>
                  <a:schemeClr val="bg1"/>
                </a:solidFill>
                <a:latin typeface="Calibri" panose="020F0502020204030204" pitchFamily="34" charset="0"/>
                <a:cs typeface="Calibri" panose="020F0502020204030204" pitchFamily="34" charset="0"/>
              </a:rPr>
              <a:t>The </a:t>
            </a:r>
            <a:r>
              <a:rPr lang="en-US" sz="1400" b="1" dirty="0">
                <a:solidFill>
                  <a:schemeClr val="bg1"/>
                </a:solidFill>
                <a:latin typeface="Calibri" panose="020F0502020204030204" pitchFamily="34" charset="0"/>
                <a:cs typeface="Calibri" panose="020F0502020204030204" pitchFamily="34" charset="0"/>
              </a:rPr>
              <a:t>Skill mix </a:t>
            </a:r>
            <a:r>
              <a:rPr lang="en-US" sz="1400" dirty="0">
                <a:solidFill>
                  <a:schemeClr val="bg1"/>
                </a:solidFill>
                <a:latin typeface="Calibri" panose="020F0502020204030204" pitchFamily="34" charset="0"/>
                <a:cs typeface="Calibri" panose="020F0502020204030204" pitchFamily="34" charset="0"/>
              </a:rPr>
              <a:t>worksheet helps answer the question:</a:t>
            </a:r>
          </a:p>
          <a:p>
            <a:pPr>
              <a:lnSpc>
                <a:spcPct val="100000"/>
              </a:lnSpc>
              <a:spcBef>
                <a:spcPts val="0"/>
              </a:spcBef>
              <a:spcAft>
                <a:spcPts val="600"/>
              </a:spcAft>
            </a:pPr>
            <a:r>
              <a:rPr lang="en-US" sz="1400" b="1" i="1" dirty="0">
                <a:solidFill>
                  <a:schemeClr val="bg1"/>
                </a:solidFill>
                <a:latin typeface="Calibri" panose="020F0502020204030204" pitchFamily="34" charset="0"/>
                <a:cs typeface="Calibri" panose="020F0502020204030204" pitchFamily="34" charset="0"/>
              </a:rPr>
              <a:t>“What difference can bringing in new staff make, or using existing staff to support colleagues?” </a:t>
            </a:r>
            <a:endParaRPr lang="en-US" sz="1400" i="1" dirty="0">
              <a:solidFill>
                <a:schemeClr val="bg1"/>
              </a:solidFill>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B87E65B3-63AD-CA43-BC23-9AE30A92BCF8}"/>
              </a:ext>
            </a:extLst>
          </p:cNvPr>
          <p:cNvSpPr>
            <a:spLocks noGrp="1"/>
          </p:cNvSpPr>
          <p:nvPr>
            <p:ph type="ftr" sz="quarter" idx="3"/>
          </p:nvPr>
        </p:nvSpPr>
        <p:spPr/>
        <p:txBody>
          <a:bodyPr/>
          <a:lstStyle/>
          <a:p>
            <a:r>
              <a:rPr lang="en-US" dirty="0">
                <a:latin typeface="Calibri" panose="020F0502020204030204" pitchFamily="34" charset="0"/>
                <a:cs typeface="Calibri" panose="020F0502020204030204" pitchFamily="34" charset="0"/>
              </a:rPr>
              <a:t>Covid-19 Workforce Estimator Guide</a:t>
            </a:r>
          </a:p>
        </p:txBody>
      </p:sp>
      <p:sp>
        <p:nvSpPr>
          <p:cNvPr id="5" name="Slide Number Placeholder 4">
            <a:extLst>
              <a:ext uri="{FF2B5EF4-FFF2-40B4-BE49-F238E27FC236}">
                <a16:creationId xmlns:a16="http://schemas.microsoft.com/office/drawing/2014/main" id="{6D85E901-39CC-D34B-A812-5DCB93AC6D54}"/>
              </a:ext>
            </a:extLst>
          </p:cNvPr>
          <p:cNvSpPr>
            <a:spLocks noGrp="1"/>
          </p:cNvSpPr>
          <p:nvPr>
            <p:ph type="sldNum" sz="quarter" idx="4"/>
          </p:nvPr>
        </p:nvSpPr>
        <p:spPr/>
        <p:txBody>
          <a:bodyPr/>
          <a:lstStyle/>
          <a:p>
            <a:fld id="{7698B45C-09C7-497B-9261-07F290CB2D4C}" type="slidenum">
              <a:rPr lang="en-US" smtClean="0">
                <a:latin typeface="Calibri" panose="020F0502020204030204" pitchFamily="34" charset="0"/>
                <a:cs typeface="Calibri" panose="020F0502020204030204" pitchFamily="34" charset="0"/>
              </a:rPr>
              <a:t>17</a:t>
            </a:fld>
            <a:endParaRPr lang="en-US" dirty="0">
              <a:latin typeface="Calibri" panose="020F0502020204030204" pitchFamily="34" charset="0"/>
              <a:cs typeface="Calibri" panose="020F0502020204030204" pitchFamily="34" charset="0"/>
            </a:endParaRPr>
          </a:p>
        </p:txBody>
      </p:sp>
      <p:sp>
        <p:nvSpPr>
          <p:cNvPr id="8" name="TextBox 7">
            <a:extLst>
              <a:ext uri="{FF2B5EF4-FFF2-40B4-BE49-F238E27FC236}">
                <a16:creationId xmlns:a16="http://schemas.microsoft.com/office/drawing/2014/main" id="{A6D4A8E7-EED2-4ADB-B300-70B836881F37}"/>
              </a:ext>
            </a:extLst>
          </p:cNvPr>
          <p:cNvSpPr txBox="1"/>
          <p:nvPr/>
        </p:nvSpPr>
        <p:spPr>
          <a:xfrm>
            <a:off x="153865" y="2218743"/>
            <a:ext cx="2766316" cy="2908489"/>
          </a:xfrm>
          <a:prstGeom prst="rect">
            <a:avLst/>
          </a:prstGeom>
          <a:noFill/>
        </p:spPr>
        <p:txBody>
          <a:bodyPr wrap="square" rtlCol="0">
            <a:spAutoFit/>
          </a:bodyPr>
          <a:lstStyle/>
          <a:p>
            <a:pPr marL="342900" indent="-342900">
              <a:spcAft>
                <a:spcPts val="600"/>
              </a:spcAft>
              <a:buAutoNum type="arabicPeriod"/>
            </a:pPr>
            <a:r>
              <a:rPr lang="en-US" sz="1400" dirty="0">
                <a:solidFill>
                  <a:srgbClr val="FFFF00"/>
                </a:solidFill>
                <a:latin typeface="Calibri" panose="020F0502020204030204" pitchFamily="34" charset="0"/>
                <a:cs typeface="Calibri" panose="020F0502020204030204" pitchFamily="34" charset="0"/>
              </a:rPr>
              <a:t>Input the number of staff from outside (horizontal) the system</a:t>
            </a:r>
          </a:p>
          <a:p>
            <a:pPr marL="342900" indent="-342900">
              <a:spcAft>
                <a:spcPts val="600"/>
              </a:spcAft>
              <a:buAutoNum type="arabicPeriod"/>
            </a:pPr>
            <a:r>
              <a:rPr lang="en-US" sz="1400" dirty="0">
                <a:solidFill>
                  <a:srgbClr val="FFFF00"/>
                </a:solidFill>
                <a:latin typeface="Calibri" panose="020F0502020204030204" pitchFamily="34" charset="0"/>
                <a:cs typeface="Calibri" panose="020F0502020204030204" pitchFamily="34" charset="0"/>
              </a:rPr>
              <a:t>Input the number of staff from inside (vertical) the system</a:t>
            </a:r>
          </a:p>
          <a:p>
            <a:pPr marL="342900" indent="-342900">
              <a:spcAft>
                <a:spcPts val="600"/>
              </a:spcAft>
              <a:buAutoNum type="arabicPeriod"/>
            </a:pPr>
            <a:r>
              <a:rPr lang="en-US" sz="1400" dirty="0">
                <a:solidFill>
                  <a:srgbClr val="FFFF00"/>
                </a:solidFill>
                <a:latin typeface="Calibri" panose="020F0502020204030204" pitchFamily="34" charset="0"/>
                <a:cs typeface="Calibri" panose="020F0502020204030204" pitchFamily="34" charset="0"/>
              </a:rPr>
              <a:t>Check that the Demand-Supply Gap being investigated is correct. The numbers shown are from the </a:t>
            </a:r>
            <a:r>
              <a:rPr lang="en-US" sz="1400" b="1" dirty="0">
                <a:solidFill>
                  <a:srgbClr val="FFFF00"/>
                </a:solidFill>
                <a:latin typeface="Calibri" panose="020F0502020204030204" pitchFamily="34" charset="0"/>
                <a:cs typeface="Calibri" panose="020F0502020204030204" pitchFamily="34" charset="0"/>
              </a:rPr>
              <a:t>Policy options</a:t>
            </a:r>
            <a:r>
              <a:rPr lang="en-US" sz="1400" dirty="0">
                <a:solidFill>
                  <a:srgbClr val="FFFF00"/>
                </a:solidFill>
                <a:latin typeface="Calibri" panose="020F0502020204030204" pitchFamily="34" charset="0"/>
                <a:cs typeface="Calibri" panose="020F0502020204030204" pitchFamily="34" charset="0"/>
              </a:rPr>
              <a:t> worksheet</a:t>
            </a:r>
          </a:p>
          <a:p>
            <a:pPr marL="342900" indent="-342900">
              <a:spcAft>
                <a:spcPts val="600"/>
              </a:spcAft>
              <a:buAutoNum type="arabicPeriod"/>
            </a:pPr>
            <a:r>
              <a:rPr lang="en-US" sz="1400" dirty="0">
                <a:solidFill>
                  <a:srgbClr val="FFFF00"/>
                </a:solidFill>
                <a:latin typeface="Calibri" panose="020F0502020204030204" pitchFamily="34" charset="0"/>
                <a:cs typeface="Calibri" panose="020F0502020204030204" pitchFamily="34" charset="0"/>
              </a:rPr>
              <a:t>The summary rows show the changes</a:t>
            </a:r>
          </a:p>
        </p:txBody>
      </p:sp>
      <p:sp>
        <p:nvSpPr>
          <p:cNvPr id="12" name="Oval 11">
            <a:extLst>
              <a:ext uri="{FF2B5EF4-FFF2-40B4-BE49-F238E27FC236}">
                <a16:creationId xmlns:a16="http://schemas.microsoft.com/office/drawing/2014/main" id="{25BE7BD2-8482-A344-834D-563FDDCD2D3D}"/>
              </a:ext>
            </a:extLst>
          </p:cNvPr>
          <p:cNvSpPr/>
          <p:nvPr/>
        </p:nvSpPr>
        <p:spPr>
          <a:xfrm>
            <a:off x="2725070" y="1969497"/>
            <a:ext cx="1257942" cy="570076"/>
          </a:xfrm>
          <a:prstGeom prst="ellipse">
            <a:avLst/>
          </a:prstGeom>
          <a:noFill/>
          <a:ln w="412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20" name="Straight Arrow Connector 19">
            <a:extLst>
              <a:ext uri="{FF2B5EF4-FFF2-40B4-BE49-F238E27FC236}">
                <a16:creationId xmlns:a16="http://schemas.microsoft.com/office/drawing/2014/main" id="{E6C0E224-1FBB-8C40-97DF-EFEA29352031}"/>
              </a:ext>
            </a:extLst>
          </p:cNvPr>
          <p:cNvCxnSpPr>
            <a:cxnSpLocks/>
          </p:cNvCxnSpPr>
          <p:nvPr/>
        </p:nvCxnSpPr>
        <p:spPr>
          <a:xfrm>
            <a:off x="2431702" y="2596850"/>
            <a:ext cx="1551310" cy="110553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a:extLst>
              <a:ext uri="{FF2B5EF4-FFF2-40B4-BE49-F238E27FC236}">
                <a16:creationId xmlns:a16="http://schemas.microsoft.com/office/drawing/2014/main" id="{6A5CE475-CF07-E948-845B-4C10257395A2}"/>
              </a:ext>
            </a:extLst>
          </p:cNvPr>
          <p:cNvCxnSpPr>
            <a:cxnSpLocks/>
          </p:cNvCxnSpPr>
          <p:nvPr/>
        </p:nvCxnSpPr>
        <p:spPr>
          <a:xfrm>
            <a:off x="2647507" y="3340642"/>
            <a:ext cx="1335505" cy="1059012"/>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2FF5779F-12BA-4949-BC9A-711BA4B8EED8}"/>
              </a:ext>
            </a:extLst>
          </p:cNvPr>
          <p:cNvCxnSpPr>
            <a:cxnSpLocks/>
          </p:cNvCxnSpPr>
          <p:nvPr/>
        </p:nvCxnSpPr>
        <p:spPr>
          <a:xfrm>
            <a:off x="2030819" y="4928930"/>
            <a:ext cx="889362" cy="50271"/>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863352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93DB8-FEC4-3341-8076-57DD96F56F8C}"/>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Future Updates</a:t>
            </a:r>
          </a:p>
        </p:txBody>
      </p:sp>
      <p:sp>
        <p:nvSpPr>
          <p:cNvPr id="3" name="Content Placeholder 2">
            <a:extLst>
              <a:ext uri="{FF2B5EF4-FFF2-40B4-BE49-F238E27FC236}">
                <a16:creationId xmlns:a16="http://schemas.microsoft.com/office/drawing/2014/main" id="{CCA7C047-CEEF-6141-A044-82FD7AD35965}"/>
              </a:ext>
            </a:extLst>
          </p:cNvPr>
          <p:cNvSpPr>
            <a:spLocks noGrp="1"/>
          </p:cNvSpPr>
          <p:nvPr>
            <p:ph idx="1"/>
          </p:nvPr>
        </p:nvSpPr>
        <p:spPr/>
        <p:txBody>
          <a:bodyPr/>
          <a:lstStyle/>
          <a:p>
            <a:r>
              <a:rPr lang="en-US" dirty="0">
                <a:solidFill>
                  <a:schemeClr val="bg1"/>
                </a:solidFill>
                <a:latin typeface="Calibri" panose="020F0502020204030204" pitchFamily="34" charset="0"/>
                <a:cs typeface="Calibri" panose="020F0502020204030204" pitchFamily="34" charset="0"/>
              </a:rPr>
              <a:t>This version (</a:t>
            </a:r>
            <a:r>
              <a:rPr lang="en-US" dirty="0">
                <a:solidFill>
                  <a:srgbClr val="FFFF00"/>
                </a:solidFill>
                <a:latin typeface="Calibri" panose="020F0502020204030204" pitchFamily="34" charset="0"/>
                <a:cs typeface="Calibri" panose="020F0502020204030204" pitchFamily="34" charset="0"/>
              </a:rPr>
              <a:t>V3.0</a:t>
            </a:r>
            <a:r>
              <a:rPr lang="en-US" dirty="0">
                <a:solidFill>
                  <a:schemeClr val="bg1"/>
                </a:solidFill>
                <a:latin typeface="Calibri" panose="020F0502020204030204" pitchFamily="34" charset="0"/>
                <a:cs typeface="Calibri" panose="020F0502020204030204" pitchFamily="34" charset="0"/>
              </a:rPr>
              <a:t>) is being released to support Member States in estimating the impact of a COVID-19 surge on health workforces. It is designed to be tailored to suit the local environment and member state context.</a:t>
            </a:r>
          </a:p>
          <a:p>
            <a:r>
              <a:rPr lang="en-US" dirty="0">
                <a:solidFill>
                  <a:schemeClr val="bg1"/>
                </a:solidFill>
                <a:latin typeface="Calibri" panose="020F0502020204030204" pitchFamily="34" charset="0"/>
                <a:cs typeface="Calibri" panose="020F0502020204030204" pitchFamily="34" charset="0"/>
              </a:rPr>
              <a:t>It is planned that the tool will be updated and improved through its lifecycle.</a:t>
            </a:r>
          </a:p>
          <a:p>
            <a:r>
              <a:rPr lang="en-US" dirty="0">
                <a:solidFill>
                  <a:schemeClr val="bg1"/>
                </a:solidFill>
                <a:latin typeface="Calibri" panose="020F0502020204030204" pitchFamily="34" charset="0"/>
                <a:cs typeface="Calibri" panose="020F0502020204030204" pitchFamily="34" charset="0"/>
              </a:rPr>
              <a:t>Future changes may be implemented following user feedback to augment functionality and improve usability. </a:t>
            </a:r>
          </a:p>
          <a:p>
            <a:pPr marL="257175" indent="-257175">
              <a:buFont typeface="Wingdings" pitchFamily="2" charset="2"/>
              <a:buChar char="§"/>
            </a:pPr>
            <a:endParaRPr lang="en-GB" dirty="0">
              <a:latin typeface="Calibri" panose="020F0502020204030204" pitchFamily="34" charset="0"/>
              <a:cs typeface="Calibri" panose="020F0502020204030204" pitchFamily="34" charset="0"/>
            </a:endParaRPr>
          </a:p>
          <a:p>
            <a:endParaRPr lang="en-US" dirty="0">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B87E65B3-63AD-CA43-BC23-9AE30A92BCF8}"/>
              </a:ext>
            </a:extLst>
          </p:cNvPr>
          <p:cNvSpPr>
            <a:spLocks noGrp="1"/>
          </p:cNvSpPr>
          <p:nvPr>
            <p:ph type="ftr" sz="quarter" idx="3"/>
          </p:nvPr>
        </p:nvSpPr>
        <p:spPr/>
        <p:txBody>
          <a:bodyPr/>
          <a:lstStyle/>
          <a:p>
            <a:r>
              <a:rPr lang="en-US" dirty="0">
                <a:latin typeface="Calibri" panose="020F0502020204030204" pitchFamily="34" charset="0"/>
                <a:cs typeface="Calibri" panose="020F0502020204030204" pitchFamily="34" charset="0"/>
              </a:rPr>
              <a:t>Covid-19 Workforce Estimator Guide</a:t>
            </a:r>
          </a:p>
        </p:txBody>
      </p:sp>
      <p:sp>
        <p:nvSpPr>
          <p:cNvPr id="5" name="Slide Number Placeholder 4">
            <a:extLst>
              <a:ext uri="{FF2B5EF4-FFF2-40B4-BE49-F238E27FC236}">
                <a16:creationId xmlns:a16="http://schemas.microsoft.com/office/drawing/2014/main" id="{6D85E901-39CC-D34B-A812-5DCB93AC6D54}"/>
              </a:ext>
            </a:extLst>
          </p:cNvPr>
          <p:cNvSpPr>
            <a:spLocks noGrp="1"/>
          </p:cNvSpPr>
          <p:nvPr>
            <p:ph type="sldNum" sz="quarter" idx="4"/>
          </p:nvPr>
        </p:nvSpPr>
        <p:spPr/>
        <p:txBody>
          <a:bodyPr/>
          <a:lstStyle/>
          <a:p>
            <a:fld id="{7698B45C-09C7-497B-9261-07F290CB2D4C}" type="slidenum">
              <a:rPr lang="en-US" smtClean="0">
                <a:latin typeface="Calibri" panose="020F0502020204030204" pitchFamily="34" charset="0"/>
                <a:cs typeface="Calibri" panose="020F0502020204030204" pitchFamily="34" charset="0"/>
              </a:rPr>
              <a:t>18</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2058043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93DB8-FEC4-3341-8076-57DD96F56F8C}"/>
              </a:ext>
            </a:extLst>
          </p:cNvPr>
          <p:cNvSpPr>
            <a:spLocks noGrp="1"/>
          </p:cNvSpPr>
          <p:nvPr>
            <p:ph type="title"/>
          </p:nvPr>
        </p:nvSpPr>
        <p:spPr/>
        <p:txBody>
          <a:bodyPr/>
          <a:lstStyle/>
          <a:p>
            <a:r>
              <a:rPr lang="en-US" dirty="0">
                <a:latin typeface="Calibri" panose="020F0502020204030204" pitchFamily="34" charset="0"/>
                <a:cs typeface="Calibri" panose="020F0502020204030204" pitchFamily="34" charset="0"/>
              </a:rPr>
              <a:t>Further information</a:t>
            </a:r>
          </a:p>
        </p:txBody>
      </p:sp>
      <p:sp>
        <p:nvSpPr>
          <p:cNvPr id="3" name="Content Placeholder 2">
            <a:extLst>
              <a:ext uri="{FF2B5EF4-FFF2-40B4-BE49-F238E27FC236}">
                <a16:creationId xmlns:a16="http://schemas.microsoft.com/office/drawing/2014/main" id="{CCA7C047-CEEF-6141-A044-82FD7AD35965}"/>
              </a:ext>
            </a:extLst>
          </p:cNvPr>
          <p:cNvSpPr>
            <a:spLocks noGrp="1"/>
          </p:cNvSpPr>
          <p:nvPr>
            <p:ph idx="1"/>
          </p:nvPr>
        </p:nvSpPr>
        <p:spPr/>
        <p:txBody>
          <a:bodyPr/>
          <a:lstStyle/>
          <a:p>
            <a:r>
              <a:rPr lang="en-US" dirty="0">
                <a:solidFill>
                  <a:schemeClr val="bg1"/>
                </a:solidFill>
                <a:latin typeface="Calibri" panose="020F0502020204030204" pitchFamily="34" charset="0"/>
                <a:cs typeface="Calibri" panose="020F0502020204030204" pitchFamily="34" charset="0"/>
              </a:rPr>
              <a:t>For further information please contact:</a:t>
            </a:r>
          </a:p>
          <a:p>
            <a:r>
              <a:rPr lang="en-US" dirty="0">
                <a:solidFill>
                  <a:schemeClr val="bg1"/>
                </a:solidFill>
                <a:latin typeface="Calibri" panose="020F0502020204030204" pitchFamily="34" charset="0"/>
                <a:cs typeface="Calibri" panose="020F0502020204030204" pitchFamily="34" charset="0"/>
              </a:rPr>
              <a:t>	scotterc@who.int</a:t>
            </a:r>
          </a:p>
          <a:p>
            <a:r>
              <a:rPr lang="en-US" dirty="0">
                <a:solidFill>
                  <a:schemeClr val="bg1"/>
                </a:solidFill>
                <a:latin typeface="Calibri" panose="020F0502020204030204" pitchFamily="34" charset="0"/>
                <a:cs typeface="Calibri" panose="020F0502020204030204" pitchFamily="34" charset="0"/>
              </a:rPr>
              <a:t>If you have ideas for enhancements, or specific requests change, please provide the details to the contact above.</a:t>
            </a:r>
          </a:p>
        </p:txBody>
      </p:sp>
      <p:sp>
        <p:nvSpPr>
          <p:cNvPr id="4" name="Footer Placeholder 3">
            <a:extLst>
              <a:ext uri="{FF2B5EF4-FFF2-40B4-BE49-F238E27FC236}">
                <a16:creationId xmlns:a16="http://schemas.microsoft.com/office/drawing/2014/main" id="{B87E65B3-63AD-CA43-BC23-9AE30A92BCF8}"/>
              </a:ext>
            </a:extLst>
          </p:cNvPr>
          <p:cNvSpPr>
            <a:spLocks noGrp="1"/>
          </p:cNvSpPr>
          <p:nvPr>
            <p:ph type="ftr" sz="quarter" idx="3"/>
          </p:nvPr>
        </p:nvSpPr>
        <p:spPr/>
        <p:txBody>
          <a:bodyPr/>
          <a:lstStyle/>
          <a:p>
            <a:r>
              <a:rPr lang="en-US" dirty="0">
                <a:latin typeface="Calibri" panose="020F0502020204030204" pitchFamily="34" charset="0"/>
                <a:cs typeface="Calibri" panose="020F0502020204030204" pitchFamily="34" charset="0"/>
              </a:rPr>
              <a:t>Covid-19 Workforce Estimator Guide</a:t>
            </a:r>
          </a:p>
        </p:txBody>
      </p:sp>
      <p:sp>
        <p:nvSpPr>
          <p:cNvPr id="5" name="Slide Number Placeholder 4">
            <a:extLst>
              <a:ext uri="{FF2B5EF4-FFF2-40B4-BE49-F238E27FC236}">
                <a16:creationId xmlns:a16="http://schemas.microsoft.com/office/drawing/2014/main" id="{6D85E901-39CC-D34B-A812-5DCB93AC6D54}"/>
              </a:ext>
            </a:extLst>
          </p:cNvPr>
          <p:cNvSpPr>
            <a:spLocks noGrp="1"/>
          </p:cNvSpPr>
          <p:nvPr>
            <p:ph type="sldNum" sz="quarter" idx="4"/>
          </p:nvPr>
        </p:nvSpPr>
        <p:spPr/>
        <p:txBody>
          <a:bodyPr/>
          <a:lstStyle/>
          <a:p>
            <a:fld id="{7698B45C-09C7-497B-9261-07F290CB2D4C}" type="slidenum">
              <a:rPr lang="en-US" smtClean="0">
                <a:latin typeface="Calibri" panose="020F0502020204030204" pitchFamily="34" charset="0"/>
                <a:cs typeface="Calibri" panose="020F0502020204030204" pitchFamily="34" charset="0"/>
              </a:rPr>
              <a:t>19</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1116430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EF8C6B-4628-4440-B8E4-73EE9AA58693}"/>
              </a:ext>
            </a:extLst>
          </p:cNvPr>
          <p:cNvSpPr>
            <a:spLocks noGrp="1"/>
          </p:cNvSpPr>
          <p:nvPr>
            <p:ph type="title"/>
          </p:nvPr>
        </p:nvSpPr>
        <p:spPr>
          <a:xfrm>
            <a:off x="630000" y="360000"/>
            <a:ext cx="5828857" cy="1044610"/>
          </a:xfrm>
        </p:spPr>
        <p:txBody>
          <a:bodyPr/>
          <a:lstStyle/>
          <a:p>
            <a:r>
              <a:rPr lang="en-US" dirty="0">
                <a:latin typeface="Calibri" panose="020F0502020204030204" pitchFamily="34" charset="0"/>
                <a:cs typeface="Calibri" panose="020F0502020204030204" pitchFamily="34" charset="0"/>
              </a:rPr>
              <a:t>What is the purpose of this tool?</a:t>
            </a:r>
          </a:p>
        </p:txBody>
      </p:sp>
      <p:sp>
        <p:nvSpPr>
          <p:cNvPr id="3" name="Content Placeholder 2">
            <a:extLst>
              <a:ext uri="{FF2B5EF4-FFF2-40B4-BE49-F238E27FC236}">
                <a16:creationId xmlns:a16="http://schemas.microsoft.com/office/drawing/2014/main" id="{039DF72C-59D0-40C1-9FC6-9AC0BDBEFBFA}"/>
              </a:ext>
            </a:extLst>
          </p:cNvPr>
          <p:cNvSpPr>
            <a:spLocks noGrp="1"/>
          </p:cNvSpPr>
          <p:nvPr>
            <p:ph idx="1"/>
          </p:nvPr>
        </p:nvSpPr>
        <p:spPr/>
        <p:txBody>
          <a:bodyPr/>
          <a:lstStyle/>
          <a:p>
            <a:r>
              <a:rPr lang="en-US" sz="2400" dirty="0">
                <a:solidFill>
                  <a:schemeClr val="bg1"/>
                </a:solidFill>
                <a:latin typeface="Calibri" panose="020F0502020204030204" pitchFamily="34" charset="0"/>
                <a:cs typeface="Calibri" panose="020F0502020204030204" pitchFamily="34" charset="0"/>
              </a:rPr>
              <a:t>The Health Workforce Estimator (HWFE) tool provides, based on either projected or </a:t>
            </a:r>
            <a:r>
              <a:rPr lang="en-US" sz="2400" dirty="0">
                <a:solidFill>
                  <a:srgbClr val="FFFF00"/>
                </a:solidFill>
                <a:latin typeface="Calibri" panose="020F0502020204030204" pitchFamily="34" charset="0"/>
                <a:cs typeface="Calibri" panose="020F0502020204030204" pitchFamily="34" charset="0"/>
              </a:rPr>
              <a:t>required</a:t>
            </a:r>
            <a:r>
              <a:rPr lang="en-US" sz="2400" dirty="0">
                <a:solidFill>
                  <a:schemeClr val="bg1"/>
                </a:solidFill>
                <a:latin typeface="Calibri" panose="020F0502020204030204" pitchFamily="34" charset="0"/>
                <a:cs typeface="Calibri" panose="020F0502020204030204" pitchFamily="34" charset="0"/>
              </a:rPr>
              <a:t> numbers of cases:</a:t>
            </a:r>
          </a:p>
          <a:p>
            <a:pPr marL="285750" indent="-285750">
              <a:buFont typeface="Arial" panose="020B0604020202020204" pitchFamily="34" charset="0"/>
              <a:buChar char="•"/>
            </a:pPr>
            <a:r>
              <a:rPr lang="en-US" sz="2400" dirty="0">
                <a:solidFill>
                  <a:schemeClr val="bg1"/>
                </a:solidFill>
                <a:latin typeface="Calibri" panose="020F0502020204030204" pitchFamily="34" charset="0"/>
                <a:cs typeface="Calibri" panose="020F0502020204030204" pitchFamily="34" charset="0"/>
              </a:rPr>
              <a:t>An estimate of the number of each type of health worker required per day to treat Covid-19 cases by level of severity (mild, moderate, severe and critical)</a:t>
            </a:r>
          </a:p>
          <a:p>
            <a:pPr marL="285750" indent="-285750">
              <a:buFont typeface="Arial" panose="020B0604020202020204" pitchFamily="34" charset="0"/>
              <a:buChar char="•"/>
            </a:pPr>
            <a:r>
              <a:rPr lang="en-US" sz="2400" dirty="0">
                <a:solidFill>
                  <a:schemeClr val="bg1"/>
                </a:solidFill>
                <a:latin typeface="Calibri" panose="020F0502020204030204" pitchFamily="34" charset="0"/>
                <a:cs typeface="Calibri" panose="020F0502020204030204" pitchFamily="34" charset="0"/>
              </a:rPr>
              <a:t>Analysis of current capacity and likely surge requirements across health facilities and work units, highlighting potential mismatches</a:t>
            </a:r>
          </a:p>
          <a:p>
            <a:pPr marL="285750" indent="-285750">
              <a:buFont typeface="Arial" panose="020B0604020202020204" pitchFamily="34" charset="0"/>
              <a:buChar char="•"/>
            </a:pPr>
            <a:r>
              <a:rPr lang="en-US" sz="2400" dirty="0">
                <a:solidFill>
                  <a:schemeClr val="bg1"/>
                </a:solidFill>
                <a:latin typeface="Calibri" panose="020F0502020204030204" pitchFamily="34" charset="0"/>
                <a:cs typeface="Calibri" panose="020F0502020204030204" pitchFamily="34" charset="0"/>
              </a:rPr>
              <a:t>Visualizations of the impact of the surge on workforce groups </a:t>
            </a:r>
          </a:p>
          <a:p>
            <a:endParaRPr lang="en-US" dirty="0">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F51DFA95-ECB2-4A8E-BB7C-F269723E4A15}"/>
              </a:ext>
            </a:extLst>
          </p:cNvPr>
          <p:cNvSpPr>
            <a:spLocks noGrp="1"/>
          </p:cNvSpPr>
          <p:nvPr>
            <p:ph type="ftr" sz="quarter" idx="3"/>
          </p:nvPr>
        </p:nvSpPr>
        <p:spPr/>
        <p:txBody>
          <a:bodyPr/>
          <a:lstStyle/>
          <a:p>
            <a:r>
              <a:rPr lang="en-US" dirty="0">
                <a:latin typeface="Calibri" panose="020F0502020204030204" pitchFamily="34" charset="0"/>
                <a:cs typeface="Calibri" panose="020F0502020204030204" pitchFamily="34" charset="0"/>
              </a:rPr>
              <a:t>Covid-19 Workforce Estimator Guide</a:t>
            </a:r>
          </a:p>
        </p:txBody>
      </p:sp>
      <p:sp>
        <p:nvSpPr>
          <p:cNvPr id="5" name="Slide Number Placeholder 4">
            <a:extLst>
              <a:ext uri="{FF2B5EF4-FFF2-40B4-BE49-F238E27FC236}">
                <a16:creationId xmlns:a16="http://schemas.microsoft.com/office/drawing/2014/main" id="{DFA9DDFB-1699-470B-8FBC-48E94AD6BA50}"/>
              </a:ext>
            </a:extLst>
          </p:cNvPr>
          <p:cNvSpPr>
            <a:spLocks noGrp="1"/>
          </p:cNvSpPr>
          <p:nvPr>
            <p:ph type="sldNum" sz="quarter" idx="4"/>
          </p:nvPr>
        </p:nvSpPr>
        <p:spPr/>
        <p:txBody>
          <a:bodyPr/>
          <a:lstStyle/>
          <a:p>
            <a:fld id="{7698B45C-09C7-497B-9261-07F290CB2D4C}" type="slidenum">
              <a:rPr lang="en-US" smtClean="0">
                <a:latin typeface="Calibri" panose="020F0502020204030204" pitchFamily="34" charset="0"/>
                <a:cs typeface="Calibri" panose="020F0502020204030204" pitchFamily="34" charset="0"/>
              </a:rPr>
              <a:t>2</a:t>
            </a:fld>
            <a:endParaRPr lang="en-US"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898532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CA7C047-CEEF-6141-A044-82FD7AD35965}"/>
              </a:ext>
            </a:extLst>
          </p:cNvPr>
          <p:cNvSpPr>
            <a:spLocks noGrp="1"/>
          </p:cNvSpPr>
          <p:nvPr>
            <p:ph sz="half" idx="1"/>
          </p:nvPr>
        </p:nvSpPr>
        <p:spPr>
          <a:xfrm>
            <a:off x="625817" y="1689744"/>
            <a:ext cx="4066860" cy="4315557"/>
          </a:xfrm>
        </p:spPr>
        <p:txBody>
          <a:bodyPr/>
          <a:lstStyle/>
          <a:p>
            <a:pPr marL="257175" indent="-257175">
              <a:buFont typeface="Wingdings" pitchFamily="2" charset="2"/>
              <a:buChar char="§"/>
            </a:pPr>
            <a:r>
              <a:rPr lang="en-US" sz="1400" dirty="0">
                <a:latin typeface="Calibri" panose="020F0502020204030204" pitchFamily="34" charset="0"/>
                <a:cs typeface="Calibri" panose="020F0502020204030204" pitchFamily="34" charset="0"/>
              </a:rPr>
              <a:t>Estimated workforce to care for COVID-19 patients</a:t>
            </a:r>
          </a:p>
          <a:p>
            <a:pPr marL="257175" indent="-257175">
              <a:buFont typeface="Wingdings" pitchFamily="2" charset="2"/>
              <a:buChar char="§"/>
            </a:pPr>
            <a:r>
              <a:rPr lang="en-US" sz="1400" dirty="0">
                <a:latin typeface="Calibri" panose="020F0502020204030204" pitchFamily="34" charset="0"/>
                <a:cs typeface="Calibri" panose="020F0502020204030204" pitchFamily="34" charset="0"/>
              </a:rPr>
              <a:t>4 Different levels of severity: Mild, Moderate, Severe and Critical</a:t>
            </a:r>
          </a:p>
          <a:p>
            <a:pPr marL="257175" indent="-257175">
              <a:buFont typeface="Wingdings" pitchFamily="2" charset="2"/>
              <a:buChar char="§"/>
            </a:pPr>
            <a:r>
              <a:rPr lang="en-US" sz="1400" dirty="0">
                <a:latin typeface="Calibri" panose="020F0502020204030204" pitchFamily="34" charset="0"/>
                <a:cs typeface="Calibri" panose="020F0502020204030204" pitchFamily="34" charset="0"/>
              </a:rPr>
              <a:t>Screening and triage</a:t>
            </a:r>
          </a:p>
          <a:p>
            <a:pPr marL="257175" indent="-257175">
              <a:buFont typeface="Wingdings" pitchFamily="2" charset="2"/>
              <a:buChar char="§"/>
            </a:pPr>
            <a:r>
              <a:rPr lang="en-US" sz="1400" dirty="0">
                <a:latin typeface="Calibri" panose="020F0502020204030204" pitchFamily="34" charset="0"/>
                <a:cs typeface="Calibri" panose="020F0502020204030204" pitchFamily="34" charset="0"/>
              </a:rPr>
              <a:t>User-defined healthcare facilities and work units</a:t>
            </a:r>
          </a:p>
          <a:p>
            <a:pPr marL="257175" indent="-257175">
              <a:buFont typeface="Wingdings" pitchFamily="2" charset="2"/>
              <a:buChar char="§"/>
            </a:pPr>
            <a:r>
              <a:rPr lang="en-US" sz="1400" dirty="0">
                <a:latin typeface="Calibri" panose="020F0502020204030204" pitchFamily="34" charset="0"/>
                <a:cs typeface="Calibri" panose="020F0502020204030204" pitchFamily="34" charset="0"/>
              </a:rPr>
              <a:t>User-defined staff groups &amp; numbers at each healthcare facility and work unit</a:t>
            </a:r>
          </a:p>
          <a:p>
            <a:pPr marL="257175" indent="-257175">
              <a:buFont typeface="Wingdings" pitchFamily="2" charset="2"/>
              <a:buChar char="§"/>
            </a:pPr>
            <a:r>
              <a:rPr lang="en-US" sz="1400" dirty="0">
                <a:solidFill>
                  <a:srgbClr val="FFFF00"/>
                </a:solidFill>
                <a:latin typeface="Calibri" panose="020F0502020204030204" pitchFamily="34" charset="0"/>
                <a:cs typeface="Calibri" panose="020F0502020204030204" pitchFamily="34" charset="0"/>
              </a:rPr>
              <a:t>Horizontal and vertical substitution (role or task sharing)</a:t>
            </a:r>
          </a:p>
          <a:p>
            <a:pPr marL="257175" indent="-257175">
              <a:buFont typeface="Wingdings" pitchFamily="2" charset="2"/>
              <a:buChar char="§"/>
            </a:pPr>
            <a:r>
              <a:rPr lang="en-US" sz="1400" dirty="0">
                <a:latin typeface="Calibri" panose="020F0502020204030204" pitchFamily="34" charset="0"/>
                <a:cs typeface="Calibri" panose="020F0502020204030204" pitchFamily="34" charset="0"/>
              </a:rPr>
              <a:t>Estimated times for staff to complete necessary procedures/activities per patient per day</a:t>
            </a:r>
          </a:p>
          <a:p>
            <a:pPr marL="257175" indent="-257175">
              <a:buFont typeface="Wingdings" pitchFamily="2" charset="2"/>
              <a:buChar char="§"/>
            </a:pPr>
            <a:endParaRPr lang="en-GB" sz="1400" dirty="0">
              <a:solidFill>
                <a:schemeClr val="bg1"/>
              </a:solidFill>
              <a:latin typeface="Calibri" panose="020F0502020204030204" pitchFamily="34" charset="0"/>
              <a:cs typeface="Calibri" panose="020F0502020204030204" pitchFamily="34" charset="0"/>
            </a:endParaRPr>
          </a:p>
        </p:txBody>
      </p:sp>
      <p:sp>
        <p:nvSpPr>
          <p:cNvPr id="6" name="Content Placeholder 5">
            <a:extLst>
              <a:ext uri="{FF2B5EF4-FFF2-40B4-BE49-F238E27FC236}">
                <a16:creationId xmlns:a16="http://schemas.microsoft.com/office/drawing/2014/main" id="{86304A57-29B0-46F5-A197-5E6820E3905F}"/>
              </a:ext>
            </a:extLst>
          </p:cNvPr>
          <p:cNvSpPr>
            <a:spLocks noGrp="1"/>
          </p:cNvSpPr>
          <p:nvPr>
            <p:ph sz="half" idx="2"/>
          </p:nvPr>
        </p:nvSpPr>
        <p:spPr>
          <a:xfrm>
            <a:off x="4833589" y="1689744"/>
            <a:ext cx="4212003" cy="4315557"/>
          </a:xfrm>
        </p:spPr>
        <p:txBody>
          <a:bodyPr/>
          <a:lstStyle/>
          <a:p>
            <a:pPr marL="257175" indent="-257175">
              <a:buFont typeface="Wingdings" pitchFamily="2" charset="2"/>
              <a:buChar char="§"/>
            </a:pPr>
            <a:r>
              <a:rPr lang="en-GB" sz="1400" dirty="0">
                <a:latin typeface="Calibri" panose="020F0502020204030204" pitchFamily="34" charset="0"/>
                <a:cs typeface="Calibri" panose="020F0502020204030204" pitchFamily="34" charset="0"/>
              </a:rPr>
              <a:t>Forecasting future Covid-19 cases (but can input projection data) </a:t>
            </a:r>
          </a:p>
          <a:p>
            <a:pPr marL="257175" indent="-257175">
              <a:buFont typeface="Wingdings" pitchFamily="2" charset="2"/>
              <a:buChar char="§"/>
            </a:pPr>
            <a:r>
              <a:rPr lang="en-GB" sz="1400" dirty="0">
                <a:latin typeface="Calibri" panose="020F0502020204030204" pitchFamily="34" charset="0"/>
                <a:cs typeface="Calibri" panose="020F0502020204030204" pitchFamily="34" charset="0"/>
              </a:rPr>
              <a:t>Staff absences, e.g. from COVID-19 infections or quarantine</a:t>
            </a:r>
          </a:p>
          <a:p>
            <a:pPr marL="257175" indent="-257175">
              <a:buFont typeface="Wingdings" pitchFamily="2" charset="2"/>
              <a:buChar char="§"/>
            </a:pPr>
            <a:r>
              <a:rPr lang="en-GB" sz="1400" dirty="0">
                <a:latin typeface="Calibri" panose="020F0502020204030204" pitchFamily="34" charset="0"/>
                <a:cs typeface="Calibri" panose="020F0502020204030204" pitchFamily="34" charset="0"/>
              </a:rPr>
              <a:t>Representation of uncertainty</a:t>
            </a:r>
          </a:p>
          <a:p>
            <a:endParaRPr lang="en-US" sz="1400" dirty="0">
              <a:latin typeface="Calibri" panose="020F0502020204030204" pitchFamily="34" charset="0"/>
              <a:cs typeface="Calibri" panose="020F0502020204030204" pitchFamily="34" charset="0"/>
            </a:endParaRPr>
          </a:p>
        </p:txBody>
      </p:sp>
      <p:sp>
        <p:nvSpPr>
          <p:cNvPr id="5" name="Slide Number Placeholder 4">
            <a:extLst>
              <a:ext uri="{FF2B5EF4-FFF2-40B4-BE49-F238E27FC236}">
                <a16:creationId xmlns:a16="http://schemas.microsoft.com/office/drawing/2014/main" id="{6D85E901-39CC-D34B-A812-5DCB93AC6D54}"/>
              </a:ext>
            </a:extLst>
          </p:cNvPr>
          <p:cNvSpPr>
            <a:spLocks noGrp="1"/>
          </p:cNvSpPr>
          <p:nvPr>
            <p:ph type="sldNum" sz="quarter" idx="24"/>
          </p:nvPr>
        </p:nvSpPr>
        <p:spPr/>
        <p:txBody>
          <a:bodyPr/>
          <a:lstStyle/>
          <a:p>
            <a:fld id="{7698B45C-09C7-497B-9261-07F290CB2D4C}" type="slidenum">
              <a:rPr lang="en-US" smtClean="0">
                <a:latin typeface="Calibri" panose="020F0502020204030204" pitchFamily="34" charset="0"/>
                <a:cs typeface="Calibri" panose="020F0502020204030204" pitchFamily="34" charset="0"/>
              </a:rPr>
              <a:t>3</a:t>
            </a:fld>
            <a:endParaRPr lang="en-US" dirty="0">
              <a:latin typeface="Calibri" panose="020F0502020204030204" pitchFamily="34" charset="0"/>
              <a:cs typeface="Calibri" panose="020F0502020204030204" pitchFamily="34" charset="0"/>
            </a:endParaRPr>
          </a:p>
        </p:txBody>
      </p:sp>
      <p:sp>
        <p:nvSpPr>
          <p:cNvPr id="7" name="Text Placeholder 6">
            <a:extLst>
              <a:ext uri="{FF2B5EF4-FFF2-40B4-BE49-F238E27FC236}">
                <a16:creationId xmlns:a16="http://schemas.microsoft.com/office/drawing/2014/main" id="{E82F6985-1B63-42AF-94E1-5F71147DB27E}"/>
              </a:ext>
            </a:extLst>
          </p:cNvPr>
          <p:cNvSpPr>
            <a:spLocks noGrp="1"/>
          </p:cNvSpPr>
          <p:nvPr>
            <p:ph type="body" sz="quarter" idx="13"/>
          </p:nvPr>
        </p:nvSpPr>
        <p:spPr>
          <a:xfrm>
            <a:off x="4854855" y="1157784"/>
            <a:ext cx="3190970" cy="385192"/>
          </a:xfrm>
        </p:spPr>
        <p:txBody>
          <a:bodyPr>
            <a:normAutofit/>
          </a:bodyPr>
          <a:lstStyle/>
          <a:p>
            <a:r>
              <a:rPr lang="en-US" sz="1800" dirty="0">
                <a:latin typeface="Calibri" panose="020F0502020204030204" pitchFamily="34" charset="0"/>
                <a:cs typeface="Calibri" panose="020F0502020204030204" pitchFamily="34" charset="0"/>
              </a:rPr>
              <a:t>Excludes:</a:t>
            </a:r>
          </a:p>
        </p:txBody>
      </p:sp>
      <p:sp>
        <p:nvSpPr>
          <p:cNvPr id="9" name="Text Placeholder 6">
            <a:extLst>
              <a:ext uri="{FF2B5EF4-FFF2-40B4-BE49-F238E27FC236}">
                <a16:creationId xmlns:a16="http://schemas.microsoft.com/office/drawing/2014/main" id="{87B69191-3D8A-47D1-8007-9F7662DBF6C9}"/>
              </a:ext>
            </a:extLst>
          </p:cNvPr>
          <p:cNvSpPr txBox="1">
            <a:spLocks/>
          </p:cNvSpPr>
          <p:nvPr/>
        </p:nvSpPr>
        <p:spPr bwMode="invGray">
          <a:xfrm>
            <a:off x="647084" y="1143797"/>
            <a:ext cx="3190970" cy="385192"/>
          </a:xfrm>
          <a:prstGeom prst="rect">
            <a:avLst/>
          </a:prstGeom>
        </p:spPr>
        <p:txBody>
          <a:bodyPr vert="horz" lIns="18000" tIns="0" rIns="18000" bIns="0" rtlCol="0" anchor="ctr">
            <a:normAutofit/>
          </a:bodyPr>
          <a:lstStyle>
            <a:lvl1pPr marL="0" indent="0" algn="l" defTabSz="685800" rtl="0" eaLnBrk="1" latinLnBrk="0" hangingPunct="1">
              <a:lnSpc>
                <a:spcPct val="110000"/>
              </a:lnSpc>
              <a:spcBef>
                <a:spcPts val="750"/>
              </a:spcBef>
              <a:spcAft>
                <a:spcPts val="450"/>
              </a:spcAft>
              <a:buClr>
                <a:schemeClr val="bg1"/>
              </a:buClr>
              <a:buSzPct val="80000"/>
              <a:buFontTx/>
              <a:buNone/>
              <a:defRPr sz="1200" b="0" kern="1200">
                <a:solidFill>
                  <a:schemeClr val="bg1"/>
                </a:solidFill>
                <a:latin typeface="+mj-lt"/>
                <a:ea typeface="+mn-ea"/>
                <a:cs typeface="Times New Roman" panose="02020603050405020304" pitchFamily="18" charset="0"/>
              </a:defRPr>
            </a:lvl1pPr>
            <a:lvl2pPr marL="350044" indent="-214313" algn="l" defTabSz="685800" rtl="0" eaLnBrk="1" latinLnBrk="0" hangingPunct="1">
              <a:lnSpc>
                <a:spcPct val="110000"/>
              </a:lnSpc>
              <a:spcBef>
                <a:spcPts val="375"/>
              </a:spcBef>
              <a:spcAft>
                <a:spcPts val="450"/>
              </a:spcAft>
              <a:buClr>
                <a:schemeClr val="bg1"/>
              </a:buClr>
              <a:buSzPct val="100000"/>
              <a:buFont typeface="Arial" panose="020B0604020202020204" pitchFamily="34" charset="0"/>
              <a:buChar char="•"/>
              <a:defRPr sz="1050" kern="1200">
                <a:solidFill>
                  <a:schemeClr val="bg1"/>
                </a:solidFill>
                <a:latin typeface="+mn-lt"/>
                <a:ea typeface="+mn-ea"/>
                <a:cs typeface="+mn-cs"/>
              </a:defRPr>
            </a:lvl2pPr>
            <a:lvl3pPr marL="620315" indent="-214313" algn="l" defTabSz="685800" rtl="0" eaLnBrk="1" latinLnBrk="0" hangingPunct="1">
              <a:lnSpc>
                <a:spcPct val="110000"/>
              </a:lnSpc>
              <a:spcBef>
                <a:spcPts val="375"/>
              </a:spcBef>
              <a:spcAft>
                <a:spcPts val="450"/>
              </a:spcAft>
              <a:buClr>
                <a:schemeClr val="bg1"/>
              </a:buClr>
              <a:buSzPct val="100000"/>
              <a:buFont typeface="Arial" panose="020B0604020202020204" pitchFamily="34" charset="0"/>
              <a:buChar char="•"/>
              <a:defRPr sz="1050" kern="1200">
                <a:solidFill>
                  <a:schemeClr val="bg1"/>
                </a:solidFill>
                <a:latin typeface="+mn-lt"/>
                <a:ea typeface="+mn-ea"/>
                <a:cs typeface="+mn-cs"/>
              </a:defRPr>
            </a:lvl3pPr>
            <a:lvl4pPr marL="884635" indent="-214313" algn="l" defTabSz="685800" rtl="0" eaLnBrk="1" latinLnBrk="0" hangingPunct="1">
              <a:lnSpc>
                <a:spcPct val="110000"/>
              </a:lnSpc>
              <a:spcBef>
                <a:spcPts val="375"/>
              </a:spcBef>
              <a:spcAft>
                <a:spcPts val="450"/>
              </a:spcAft>
              <a:buClr>
                <a:schemeClr val="bg1"/>
              </a:buClr>
              <a:buSzPct val="100000"/>
              <a:buFont typeface="Arial" panose="020B0604020202020204" pitchFamily="34" charset="0"/>
              <a:buChar char="•"/>
              <a:tabLst>
                <a:tab pos="806054" algn="l"/>
              </a:tabLst>
              <a:defRPr sz="1050" kern="1200">
                <a:solidFill>
                  <a:schemeClr val="bg1"/>
                </a:solidFill>
                <a:latin typeface="+mn-lt"/>
                <a:ea typeface="+mn-ea"/>
                <a:cs typeface="+mn-cs"/>
              </a:defRPr>
            </a:lvl4pPr>
            <a:lvl5pPr marL="1212056" indent="-269081" algn="l" defTabSz="685800" rtl="0" eaLnBrk="1" latinLnBrk="0" hangingPunct="1">
              <a:lnSpc>
                <a:spcPct val="110000"/>
              </a:lnSpc>
              <a:spcBef>
                <a:spcPts val="375"/>
              </a:spcBef>
              <a:spcAft>
                <a:spcPts val="450"/>
              </a:spcAft>
              <a:buClr>
                <a:schemeClr val="bg1"/>
              </a:buClr>
              <a:buSzPct val="100000"/>
              <a:buFont typeface="Arial" panose="020B0604020202020204" pitchFamily="34" charset="0"/>
              <a:buChar char="•"/>
              <a:defRPr sz="1050" kern="1200">
                <a:solidFill>
                  <a:schemeClr val="bg1"/>
                </a:solidFill>
                <a:latin typeface="+mn-lt"/>
                <a:ea typeface="+mn-ea"/>
                <a:cs typeface="+mn-cs"/>
              </a:defRPr>
            </a:lvl5pPr>
            <a:lvl6pPr marL="1546622" indent="-269081" algn="l" defTabSz="685800" rtl="0" eaLnBrk="1" latinLnBrk="0" hangingPunct="1">
              <a:lnSpc>
                <a:spcPct val="90000"/>
              </a:lnSpc>
              <a:spcBef>
                <a:spcPts val="375"/>
              </a:spcBef>
              <a:buClr>
                <a:schemeClr val="bg1"/>
              </a:buClr>
              <a:buFont typeface="Arial" panose="020B0604020202020204" pitchFamily="34" charset="0"/>
              <a:buChar char="•"/>
              <a:defRPr sz="1050" kern="1200">
                <a:solidFill>
                  <a:schemeClr val="bg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r>
              <a:rPr lang="en-US" sz="1800" dirty="0">
                <a:latin typeface="Calibri" panose="020F0502020204030204" pitchFamily="34" charset="0"/>
                <a:cs typeface="Calibri" panose="020F0502020204030204" pitchFamily="34" charset="0"/>
              </a:rPr>
              <a:t>Includes:</a:t>
            </a:r>
            <a:endParaRPr lang="en-US" dirty="0">
              <a:latin typeface="Calibri" panose="020F0502020204030204" pitchFamily="34" charset="0"/>
              <a:cs typeface="Calibri" panose="020F0502020204030204" pitchFamily="34" charset="0"/>
            </a:endParaRPr>
          </a:p>
        </p:txBody>
      </p:sp>
      <p:sp>
        <p:nvSpPr>
          <p:cNvPr id="16" name="Title 1">
            <a:extLst>
              <a:ext uri="{FF2B5EF4-FFF2-40B4-BE49-F238E27FC236}">
                <a16:creationId xmlns:a16="http://schemas.microsoft.com/office/drawing/2014/main" id="{0C12E444-F16B-CB44-A227-7505AB81C1E9}"/>
              </a:ext>
            </a:extLst>
          </p:cNvPr>
          <p:cNvSpPr txBox="1">
            <a:spLocks/>
          </p:cNvSpPr>
          <p:nvPr/>
        </p:nvSpPr>
        <p:spPr bwMode="invGray">
          <a:xfrm>
            <a:off x="678981" y="434568"/>
            <a:ext cx="5828857" cy="1044610"/>
          </a:xfrm>
          <a:prstGeom prst="rect">
            <a:avLst/>
          </a:prstGeom>
        </p:spPr>
        <p:txBody>
          <a:bodyPr vert="horz" lIns="18000" tIns="0" rIns="360000" bIns="0" rtlCol="0" anchor="t">
            <a:noAutofit/>
          </a:bodyPr>
          <a:lstStyle>
            <a:lvl1pPr algn="l" defTabSz="685800" rtl="0" eaLnBrk="1" latinLnBrk="0" hangingPunct="1">
              <a:lnSpc>
                <a:spcPct val="100000"/>
              </a:lnSpc>
              <a:spcBef>
                <a:spcPct val="0"/>
              </a:spcBef>
              <a:buNone/>
              <a:defRPr sz="2700" b="1" kern="1200">
                <a:solidFill>
                  <a:schemeClr val="bg2"/>
                </a:solidFill>
                <a:effectLst/>
                <a:latin typeface="Arial" charset="0"/>
                <a:ea typeface="Arial" charset="0"/>
                <a:cs typeface="Arial" charset="0"/>
              </a:defRPr>
            </a:lvl1pPr>
          </a:lstStyle>
          <a:p>
            <a:r>
              <a:rPr lang="en-US" dirty="0">
                <a:latin typeface="Calibri" panose="020F0502020204030204" pitchFamily="34" charset="0"/>
                <a:cs typeface="Calibri" panose="020F0502020204030204" pitchFamily="34" charset="0"/>
              </a:rPr>
              <a:t>What does it address?</a:t>
            </a:r>
          </a:p>
        </p:txBody>
      </p:sp>
      <p:sp>
        <p:nvSpPr>
          <p:cNvPr id="10" name="Footer Placeholder 3">
            <a:extLst>
              <a:ext uri="{FF2B5EF4-FFF2-40B4-BE49-F238E27FC236}">
                <a16:creationId xmlns:a16="http://schemas.microsoft.com/office/drawing/2014/main" id="{23C2ABFD-680B-4D4D-81A0-76AC17C75704}"/>
              </a:ext>
            </a:extLst>
          </p:cNvPr>
          <p:cNvSpPr txBox="1">
            <a:spLocks/>
          </p:cNvSpPr>
          <p:nvPr/>
        </p:nvSpPr>
        <p:spPr>
          <a:xfrm>
            <a:off x="983902" y="6213265"/>
            <a:ext cx="289560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en-US" sz="900" dirty="0">
                <a:solidFill>
                  <a:schemeClr val="bg1"/>
                </a:solidFill>
                <a:latin typeface="Calibri" panose="020F0502020204030204" pitchFamily="34" charset="0"/>
                <a:cs typeface="Calibri" panose="020F0502020204030204" pitchFamily="34" charset="0"/>
              </a:rPr>
              <a:t>Covid-19 Workforce Estimator Guide</a:t>
            </a:r>
          </a:p>
        </p:txBody>
      </p:sp>
      <p:sp>
        <p:nvSpPr>
          <p:cNvPr id="11" name="Slide Number Placeholder 4">
            <a:extLst>
              <a:ext uri="{FF2B5EF4-FFF2-40B4-BE49-F238E27FC236}">
                <a16:creationId xmlns:a16="http://schemas.microsoft.com/office/drawing/2014/main" id="{A969007D-2B21-E24E-9A01-21776578B8F7}"/>
              </a:ext>
            </a:extLst>
          </p:cNvPr>
          <p:cNvSpPr txBox="1">
            <a:spLocks/>
          </p:cNvSpPr>
          <p:nvPr/>
        </p:nvSpPr>
        <p:spPr>
          <a:xfrm>
            <a:off x="457200" y="6213265"/>
            <a:ext cx="410308"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7698B45C-09C7-497B-9261-07F290CB2D4C}" type="slidenum">
              <a:rPr lang="en-US" sz="900" smtClean="0">
                <a:solidFill>
                  <a:schemeClr val="bg1"/>
                </a:solidFill>
                <a:latin typeface="Calibri" panose="020F0502020204030204" pitchFamily="34" charset="0"/>
                <a:cs typeface="Calibri" panose="020F0502020204030204" pitchFamily="34" charset="0"/>
              </a:rPr>
              <a:pPr algn="r"/>
              <a:t>3</a:t>
            </a:fld>
            <a:endParaRPr lang="en-US" sz="9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4264551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93DB8-FEC4-3341-8076-57DD96F56F8C}"/>
              </a:ext>
            </a:extLst>
          </p:cNvPr>
          <p:cNvSpPr>
            <a:spLocks noGrp="1"/>
          </p:cNvSpPr>
          <p:nvPr>
            <p:ph type="title"/>
          </p:nvPr>
        </p:nvSpPr>
        <p:spPr>
          <a:xfrm>
            <a:off x="457200" y="360001"/>
            <a:ext cx="7920000" cy="720000"/>
          </a:xfrm>
        </p:spPr>
        <p:txBody>
          <a:bodyPr/>
          <a:lstStyle/>
          <a:p>
            <a:r>
              <a:rPr lang="en-US" dirty="0">
                <a:latin typeface="Calibri" panose="020F0502020204030204" pitchFamily="34" charset="0"/>
                <a:cs typeface="Calibri" panose="020F0502020204030204" pitchFamily="34" charset="0"/>
              </a:rPr>
              <a:t>Health Workforce Estimator Tool</a:t>
            </a:r>
          </a:p>
        </p:txBody>
      </p:sp>
      <p:sp>
        <p:nvSpPr>
          <p:cNvPr id="3" name="Content Placeholder 2">
            <a:extLst>
              <a:ext uri="{FF2B5EF4-FFF2-40B4-BE49-F238E27FC236}">
                <a16:creationId xmlns:a16="http://schemas.microsoft.com/office/drawing/2014/main" id="{CCA7C047-CEEF-6141-A044-82FD7AD35965}"/>
              </a:ext>
            </a:extLst>
          </p:cNvPr>
          <p:cNvSpPr>
            <a:spLocks noGrp="1"/>
          </p:cNvSpPr>
          <p:nvPr>
            <p:ph idx="1"/>
          </p:nvPr>
        </p:nvSpPr>
        <p:spPr>
          <a:xfrm>
            <a:off x="457200" y="1080001"/>
            <a:ext cx="4114800" cy="5075390"/>
          </a:xfrm>
        </p:spPr>
        <p:txBody>
          <a:bodyPr/>
          <a:lstStyle/>
          <a:p>
            <a:pPr>
              <a:spcBef>
                <a:spcPts val="0"/>
              </a:spcBef>
              <a:spcAft>
                <a:spcPts val="600"/>
              </a:spcAft>
            </a:pPr>
            <a:r>
              <a:rPr lang="en-US" dirty="0">
                <a:solidFill>
                  <a:schemeClr val="bg1"/>
                </a:solidFill>
                <a:latin typeface="Calibri" panose="020F0502020204030204" pitchFamily="34" charset="0"/>
                <a:cs typeface="Calibri" panose="020F0502020204030204" pitchFamily="34" charset="0"/>
              </a:rPr>
              <a:t>The tool allows you to:</a:t>
            </a:r>
          </a:p>
          <a:p>
            <a:pPr marL="285750" indent="-285750">
              <a:spcBef>
                <a:spcPts val="0"/>
              </a:spcBef>
              <a:spcAft>
                <a:spcPts val="600"/>
              </a:spcAft>
              <a:buFont typeface="Wingdings" pitchFamily="2" charset="2"/>
              <a:buChar char="§"/>
            </a:pPr>
            <a:r>
              <a:rPr lang="en-US" dirty="0">
                <a:solidFill>
                  <a:schemeClr val="bg1"/>
                </a:solidFill>
                <a:latin typeface="Calibri" panose="020F0502020204030204" pitchFamily="34" charset="0"/>
                <a:cs typeface="Calibri" panose="020F0502020204030204" pitchFamily="34" charset="0"/>
              </a:rPr>
              <a:t>Estimate the workforce numbers needed to treat a </a:t>
            </a:r>
            <a:r>
              <a:rPr lang="en-US" dirty="0">
                <a:solidFill>
                  <a:srgbClr val="FFFF00"/>
                </a:solidFill>
                <a:latin typeface="Calibri" panose="020F0502020204030204" pitchFamily="34" charset="0"/>
                <a:cs typeface="Calibri" panose="020F0502020204030204" pitchFamily="34" charset="0"/>
              </a:rPr>
              <a:t>required</a:t>
            </a:r>
            <a:r>
              <a:rPr lang="en-US" dirty="0">
                <a:solidFill>
                  <a:schemeClr val="bg1"/>
                </a:solidFill>
                <a:latin typeface="Calibri" panose="020F0502020204030204" pitchFamily="34" charset="0"/>
                <a:cs typeface="Calibri" panose="020F0502020204030204" pitchFamily="34" charset="0"/>
              </a:rPr>
              <a:t> number of Covid-19 cases per day (by level of severity)</a:t>
            </a:r>
          </a:p>
          <a:p>
            <a:pPr marL="285750" indent="-285750">
              <a:spcBef>
                <a:spcPts val="0"/>
              </a:spcBef>
              <a:spcAft>
                <a:spcPts val="600"/>
              </a:spcAft>
              <a:buFont typeface="Wingdings" pitchFamily="2" charset="2"/>
              <a:buChar char="§"/>
            </a:pPr>
            <a:r>
              <a:rPr lang="en-US" dirty="0">
                <a:solidFill>
                  <a:schemeClr val="bg1"/>
                </a:solidFill>
                <a:latin typeface="Calibri" panose="020F0502020204030204" pitchFamily="34" charset="0"/>
                <a:cs typeface="Calibri" panose="020F0502020204030204" pitchFamily="34" charset="0"/>
              </a:rPr>
              <a:t>Understand the current capacity per day of your existing workforce across different facilities and work units</a:t>
            </a:r>
          </a:p>
          <a:p>
            <a:pPr marL="285750" indent="-285750">
              <a:lnSpc>
                <a:spcPct val="100000"/>
              </a:lnSpc>
              <a:spcBef>
                <a:spcPts val="0"/>
              </a:spcBef>
              <a:spcAft>
                <a:spcPts val="600"/>
              </a:spcAft>
              <a:buFont typeface="Wingdings" pitchFamily="2" charset="2"/>
              <a:buChar char="§"/>
            </a:pPr>
            <a:r>
              <a:rPr lang="en-US" dirty="0">
                <a:solidFill>
                  <a:schemeClr val="bg1"/>
                </a:solidFill>
                <a:latin typeface="Calibri" panose="020F0502020204030204" pitchFamily="34" charset="0"/>
                <a:cs typeface="Calibri" panose="020F0502020204030204" pitchFamily="34" charset="0"/>
              </a:rPr>
              <a:t>See what workforce numbers are </a:t>
            </a:r>
            <a:r>
              <a:rPr lang="en-US" dirty="0">
                <a:solidFill>
                  <a:srgbClr val="FFFF00"/>
                </a:solidFill>
                <a:latin typeface="Calibri" panose="020F0502020204030204" pitchFamily="34" charset="0"/>
                <a:cs typeface="Calibri" panose="020F0502020204030204" pitchFamily="34" charset="0"/>
              </a:rPr>
              <a:t>required</a:t>
            </a:r>
            <a:r>
              <a:rPr lang="en-US" dirty="0">
                <a:solidFill>
                  <a:schemeClr val="bg1"/>
                </a:solidFill>
                <a:latin typeface="Calibri" panose="020F0502020204030204" pitchFamily="34" charset="0"/>
                <a:cs typeface="Calibri" panose="020F0502020204030204" pitchFamily="34" charset="0"/>
              </a:rPr>
              <a:t> to meet a future surge, and what groups are in under or over supply</a:t>
            </a:r>
          </a:p>
          <a:p>
            <a:pPr marL="285750" indent="-285750">
              <a:spcBef>
                <a:spcPts val="0"/>
              </a:spcBef>
              <a:spcAft>
                <a:spcPts val="600"/>
              </a:spcAft>
              <a:buFont typeface="Wingdings" pitchFamily="2" charset="2"/>
              <a:buChar char="§"/>
            </a:pPr>
            <a:r>
              <a:rPr lang="en-US" dirty="0">
                <a:solidFill>
                  <a:schemeClr val="bg1"/>
                </a:solidFill>
                <a:latin typeface="Calibri" panose="020F0502020204030204" pitchFamily="34" charset="0"/>
                <a:cs typeface="Calibri" panose="020F0502020204030204" pitchFamily="34" charset="0"/>
              </a:rPr>
              <a:t>Visualize the impact of the surge on different workforce groups, when the peak happens, and the gap between current and future health workforce requirements </a:t>
            </a:r>
          </a:p>
          <a:p>
            <a:pPr marL="285750" indent="-285750">
              <a:spcBef>
                <a:spcPts val="0"/>
              </a:spcBef>
              <a:spcAft>
                <a:spcPts val="600"/>
              </a:spcAft>
              <a:buFont typeface="Wingdings" pitchFamily="2" charset="2"/>
              <a:buChar char="§"/>
            </a:pPr>
            <a:endParaRPr lang="en-US" dirty="0">
              <a:solidFill>
                <a:schemeClr val="bg1"/>
              </a:solidFill>
              <a:latin typeface="Calibri" panose="020F0502020204030204" pitchFamily="34" charset="0"/>
              <a:cs typeface="Calibri" panose="020F0502020204030204" pitchFamily="34" charset="0"/>
            </a:endParaRPr>
          </a:p>
          <a:p>
            <a:pPr>
              <a:spcBef>
                <a:spcPts val="0"/>
              </a:spcBef>
              <a:spcAft>
                <a:spcPts val="600"/>
              </a:spcAft>
            </a:pPr>
            <a:endParaRPr lang="en-US" dirty="0">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B87E65B3-63AD-CA43-BC23-9AE30A92BCF8}"/>
              </a:ext>
            </a:extLst>
          </p:cNvPr>
          <p:cNvSpPr>
            <a:spLocks noGrp="1"/>
          </p:cNvSpPr>
          <p:nvPr>
            <p:ph type="ftr" sz="quarter" idx="3"/>
          </p:nvPr>
        </p:nvSpPr>
        <p:spPr/>
        <p:txBody>
          <a:bodyPr/>
          <a:lstStyle/>
          <a:p>
            <a:r>
              <a:rPr lang="en-US" dirty="0">
                <a:latin typeface="Calibri" panose="020F0502020204030204" pitchFamily="34" charset="0"/>
                <a:cs typeface="Calibri" panose="020F0502020204030204" pitchFamily="34" charset="0"/>
              </a:rPr>
              <a:t>Covid-19 Workforce Estimator Guide</a:t>
            </a:r>
          </a:p>
        </p:txBody>
      </p:sp>
      <p:sp>
        <p:nvSpPr>
          <p:cNvPr id="5" name="Slide Number Placeholder 4">
            <a:extLst>
              <a:ext uri="{FF2B5EF4-FFF2-40B4-BE49-F238E27FC236}">
                <a16:creationId xmlns:a16="http://schemas.microsoft.com/office/drawing/2014/main" id="{6D85E901-39CC-D34B-A812-5DCB93AC6D54}"/>
              </a:ext>
            </a:extLst>
          </p:cNvPr>
          <p:cNvSpPr>
            <a:spLocks noGrp="1"/>
          </p:cNvSpPr>
          <p:nvPr>
            <p:ph type="sldNum" sz="quarter" idx="4"/>
          </p:nvPr>
        </p:nvSpPr>
        <p:spPr/>
        <p:txBody>
          <a:bodyPr/>
          <a:lstStyle/>
          <a:p>
            <a:fld id="{7698B45C-09C7-497B-9261-07F290CB2D4C}" type="slidenum">
              <a:rPr lang="en-US" smtClean="0">
                <a:latin typeface="Calibri" panose="020F0502020204030204" pitchFamily="34" charset="0"/>
                <a:cs typeface="Calibri" panose="020F0502020204030204" pitchFamily="34" charset="0"/>
              </a:rPr>
              <a:t>4</a:t>
            </a:fld>
            <a:endParaRPr lang="en-US" dirty="0">
              <a:latin typeface="Calibri" panose="020F0502020204030204" pitchFamily="34" charset="0"/>
              <a:cs typeface="Calibri" panose="020F0502020204030204" pitchFamily="34" charset="0"/>
            </a:endParaRPr>
          </a:p>
        </p:txBody>
      </p:sp>
      <p:pic>
        <p:nvPicPr>
          <p:cNvPr id="25" name="Picture 24" descr="A screenshot of a computer screen&#10;&#10;Description automatically generated">
            <a:extLst>
              <a:ext uri="{FF2B5EF4-FFF2-40B4-BE49-F238E27FC236}">
                <a16:creationId xmlns:a16="http://schemas.microsoft.com/office/drawing/2014/main" id="{0C8EC67F-8941-1E4C-9B74-16C2EEC7CAC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45540" y="2309517"/>
            <a:ext cx="3600000" cy="2378571"/>
          </a:xfrm>
          <a:prstGeom prst="rect">
            <a:avLst/>
          </a:prstGeom>
        </p:spPr>
      </p:pic>
      <p:pic>
        <p:nvPicPr>
          <p:cNvPr id="29" name="Picture 28" descr="A screenshot of a computer&#10;&#10;Description automatically generated">
            <a:extLst>
              <a:ext uri="{FF2B5EF4-FFF2-40B4-BE49-F238E27FC236}">
                <a16:creationId xmlns:a16="http://schemas.microsoft.com/office/drawing/2014/main" id="{3FAFD70B-FE12-F945-B39A-7D195AD3BDE2}"/>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4688394" y="4119428"/>
            <a:ext cx="3600000" cy="2378571"/>
          </a:xfrm>
          <a:prstGeom prst="rect">
            <a:avLst/>
          </a:prstGeom>
        </p:spPr>
      </p:pic>
      <p:pic>
        <p:nvPicPr>
          <p:cNvPr id="27" name="Picture 26" descr="A screenshot of a computer&#10;&#10;Description automatically generated">
            <a:extLst>
              <a:ext uri="{FF2B5EF4-FFF2-40B4-BE49-F238E27FC236}">
                <a16:creationId xmlns:a16="http://schemas.microsoft.com/office/drawing/2014/main" id="{E49A5113-0852-DA40-8E64-7A1C4EC9012A}"/>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4843975" y="1050445"/>
            <a:ext cx="3600000" cy="2378555"/>
          </a:xfrm>
          <a:prstGeom prst="rect">
            <a:avLst/>
          </a:prstGeom>
        </p:spPr>
      </p:pic>
    </p:spTree>
    <p:extLst>
      <p:ext uri="{BB962C8B-B14F-4D97-AF65-F5344CB8AC3E}">
        <p14:creationId xmlns:p14="http://schemas.microsoft.com/office/powerpoint/2010/main" val="11082523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693DB8-FEC4-3341-8076-57DD96F56F8C}"/>
              </a:ext>
            </a:extLst>
          </p:cNvPr>
          <p:cNvSpPr>
            <a:spLocks noGrp="1"/>
          </p:cNvSpPr>
          <p:nvPr>
            <p:ph type="title"/>
          </p:nvPr>
        </p:nvSpPr>
        <p:spPr>
          <a:xfrm>
            <a:off x="630000" y="360000"/>
            <a:ext cx="7920000" cy="720000"/>
          </a:xfrm>
        </p:spPr>
        <p:txBody>
          <a:bodyPr/>
          <a:lstStyle/>
          <a:p>
            <a:r>
              <a:rPr lang="en-US" dirty="0">
                <a:cs typeface="Calibri" panose="020F0502020204030204" pitchFamily="34" charset="0"/>
              </a:rPr>
              <a:t>Review the Reference data</a:t>
            </a:r>
            <a:endParaRPr lang="en-US" dirty="0">
              <a:latin typeface="+mn-lt"/>
              <a:cs typeface="Calibri" panose="020F0502020204030204" pitchFamily="34" charset="0"/>
            </a:endParaRPr>
          </a:p>
        </p:txBody>
      </p:sp>
      <p:sp>
        <p:nvSpPr>
          <p:cNvPr id="3" name="Content Placeholder 2">
            <a:extLst>
              <a:ext uri="{FF2B5EF4-FFF2-40B4-BE49-F238E27FC236}">
                <a16:creationId xmlns:a16="http://schemas.microsoft.com/office/drawing/2014/main" id="{CCA7C047-CEEF-6141-A044-82FD7AD35965}"/>
              </a:ext>
            </a:extLst>
          </p:cNvPr>
          <p:cNvSpPr>
            <a:spLocks noGrp="1"/>
          </p:cNvSpPr>
          <p:nvPr>
            <p:ph idx="1"/>
          </p:nvPr>
        </p:nvSpPr>
        <p:spPr>
          <a:xfrm>
            <a:off x="521845" y="1620000"/>
            <a:ext cx="3066929" cy="4240026"/>
          </a:xfrm>
        </p:spPr>
        <p:txBody>
          <a:bodyPr/>
          <a:lstStyle/>
          <a:p>
            <a:pPr>
              <a:spcBef>
                <a:spcPts val="0"/>
              </a:spcBef>
              <a:spcAft>
                <a:spcPts val="600"/>
              </a:spcAft>
            </a:pPr>
            <a:r>
              <a:rPr lang="en-US" sz="1400" dirty="0">
                <a:solidFill>
                  <a:schemeClr val="bg1"/>
                </a:solidFill>
                <a:latin typeface="Calibri" panose="020F0502020204030204" pitchFamily="34" charset="0"/>
                <a:cs typeface="Calibri" panose="020F0502020204030204" pitchFamily="34" charset="0"/>
              </a:rPr>
              <a:t>The reference data for the calculations is in the </a:t>
            </a:r>
            <a:r>
              <a:rPr lang="en-US" sz="1400" b="1" dirty="0">
                <a:solidFill>
                  <a:schemeClr val="bg1"/>
                </a:solidFill>
                <a:latin typeface="Calibri" panose="020F0502020204030204" pitchFamily="34" charset="0"/>
                <a:cs typeface="Calibri" panose="020F0502020204030204" pitchFamily="34" charset="0"/>
              </a:rPr>
              <a:t>Mild</a:t>
            </a:r>
            <a:r>
              <a:rPr lang="en-US" sz="1400" dirty="0">
                <a:solidFill>
                  <a:schemeClr val="bg1"/>
                </a:solidFill>
                <a:latin typeface="Calibri" panose="020F0502020204030204" pitchFamily="34" charset="0"/>
                <a:cs typeface="Calibri" panose="020F0502020204030204" pitchFamily="34" charset="0"/>
              </a:rPr>
              <a:t>, </a:t>
            </a:r>
            <a:r>
              <a:rPr lang="en-US" sz="1400" b="1" dirty="0">
                <a:solidFill>
                  <a:schemeClr val="bg1"/>
                </a:solidFill>
                <a:latin typeface="Calibri" panose="020F0502020204030204" pitchFamily="34" charset="0"/>
                <a:cs typeface="Calibri" panose="020F0502020204030204" pitchFamily="34" charset="0"/>
              </a:rPr>
              <a:t>Moderate</a:t>
            </a:r>
            <a:r>
              <a:rPr lang="en-US" sz="1400" dirty="0">
                <a:solidFill>
                  <a:schemeClr val="bg1"/>
                </a:solidFill>
                <a:latin typeface="Calibri" panose="020F0502020204030204" pitchFamily="34" charset="0"/>
                <a:cs typeface="Calibri" panose="020F0502020204030204" pitchFamily="34" charset="0"/>
              </a:rPr>
              <a:t>, </a:t>
            </a:r>
            <a:r>
              <a:rPr lang="en-US" sz="1400" b="1" dirty="0">
                <a:solidFill>
                  <a:schemeClr val="bg1"/>
                </a:solidFill>
                <a:latin typeface="Calibri" panose="020F0502020204030204" pitchFamily="34" charset="0"/>
                <a:cs typeface="Calibri" panose="020F0502020204030204" pitchFamily="34" charset="0"/>
              </a:rPr>
              <a:t>Severe</a:t>
            </a:r>
            <a:r>
              <a:rPr lang="en-US" sz="1400" dirty="0">
                <a:solidFill>
                  <a:schemeClr val="bg1"/>
                </a:solidFill>
                <a:latin typeface="Calibri" panose="020F0502020204030204" pitchFamily="34" charset="0"/>
                <a:cs typeface="Calibri" panose="020F0502020204030204" pitchFamily="34" charset="0"/>
              </a:rPr>
              <a:t> and </a:t>
            </a:r>
            <a:r>
              <a:rPr lang="en-US" sz="1400" b="1" dirty="0">
                <a:solidFill>
                  <a:schemeClr val="bg1"/>
                </a:solidFill>
                <a:latin typeface="Calibri" panose="020F0502020204030204" pitchFamily="34" charset="0"/>
                <a:cs typeface="Calibri" panose="020F0502020204030204" pitchFamily="34" charset="0"/>
              </a:rPr>
              <a:t>Critical Patient Needs </a:t>
            </a:r>
            <a:r>
              <a:rPr lang="en-US" sz="1400" dirty="0">
                <a:solidFill>
                  <a:schemeClr val="bg1"/>
                </a:solidFill>
                <a:latin typeface="Calibri" panose="020F0502020204030204" pitchFamily="34" charset="0"/>
                <a:cs typeface="Calibri" panose="020F0502020204030204" pitchFamily="34" charset="0"/>
              </a:rPr>
              <a:t>worksheets. The </a:t>
            </a:r>
            <a:r>
              <a:rPr lang="en-US" sz="1400" b="1" dirty="0">
                <a:solidFill>
                  <a:schemeClr val="bg1"/>
                </a:solidFill>
                <a:latin typeface="Calibri" panose="020F0502020204030204" pitchFamily="34" charset="0"/>
                <a:cs typeface="Calibri" panose="020F0502020204030204" pitchFamily="34" charset="0"/>
              </a:rPr>
              <a:t>Workforce </a:t>
            </a:r>
            <a:r>
              <a:rPr lang="en-US" sz="1400" dirty="0">
                <a:solidFill>
                  <a:schemeClr val="bg1"/>
                </a:solidFill>
                <a:latin typeface="Calibri" panose="020F0502020204030204" pitchFamily="34" charset="0"/>
                <a:cs typeface="Calibri" panose="020F0502020204030204" pitchFamily="34" charset="0"/>
              </a:rPr>
              <a:t>Descriptions worksheet provides the definition, and the references to papers and journals are the in the </a:t>
            </a:r>
            <a:r>
              <a:rPr lang="en-US" sz="1400" b="1" dirty="0">
                <a:solidFill>
                  <a:schemeClr val="bg1"/>
                </a:solidFill>
                <a:latin typeface="Calibri" panose="020F0502020204030204" pitchFamily="34" charset="0"/>
                <a:cs typeface="Calibri" panose="020F0502020204030204" pitchFamily="34" charset="0"/>
              </a:rPr>
              <a:t>Journal Papers </a:t>
            </a:r>
            <a:r>
              <a:rPr lang="en-US" sz="1400" dirty="0">
                <a:solidFill>
                  <a:schemeClr val="bg1"/>
                </a:solidFill>
                <a:latin typeface="Calibri" panose="020F0502020204030204" pitchFamily="34" charset="0"/>
                <a:cs typeface="Calibri" panose="020F0502020204030204" pitchFamily="34" charset="0"/>
              </a:rPr>
              <a:t>worksheet.</a:t>
            </a:r>
          </a:p>
          <a:p>
            <a:pPr>
              <a:spcBef>
                <a:spcPts val="0"/>
              </a:spcBef>
              <a:spcAft>
                <a:spcPts val="600"/>
              </a:spcAft>
            </a:pPr>
            <a:r>
              <a:rPr lang="en-US" sz="1400" dirty="0">
                <a:solidFill>
                  <a:schemeClr val="bg1"/>
                </a:solidFill>
                <a:latin typeface="Calibri" panose="020F0502020204030204" pitchFamily="34" charset="0"/>
                <a:cs typeface="Calibri" panose="020F0502020204030204" pitchFamily="34" charset="0"/>
              </a:rPr>
              <a:t>The data is from WHO Euro research, and represents typical times for a European country, although these vary widely between countries.</a:t>
            </a:r>
          </a:p>
          <a:p>
            <a:pPr>
              <a:spcBef>
                <a:spcPts val="0"/>
              </a:spcBef>
              <a:spcAft>
                <a:spcPts val="600"/>
              </a:spcAft>
            </a:pPr>
            <a:r>
              <a:rPr lang="en-US" sz="1400" dirty="0">
                <a:solidFill>
                  <a:schemeClr val="bg1"/>
                </a:solidFill>
                <a:latin typeface="Calibri" panose="020F0502020204030204" pitchFamily="34" charset="0"/>
                <a:cs typeface="Calibri" panose="020F0502020204030204" pitchFamily="34" charset="0"/>
              </a:rPr>
              <a:t>The reference data is password protected.</a:t>
            </a:r>
          </a:p>
        </p:txBody>
      </p:sp>
      <p:sp>
        <p:nvSpPr>
          <p:cNvPr id="4" name="Footer Placeholder 3">
            <a:extLst>
              <a:ext uri="{FF2B5EF4-FFF2-40B4-BE49-F238E27FC236}">
                <a16:creationId xmlns:a16="http://schemas.microsoft.com/office/drawing/2014/main" id="{B87E65B3-63AD-CA43-BC23-9AE30A92BCF8}"/>
              </a:ext>
            </a:extLst>
          </p:cNvPr>
          <p:cNvSpPr>
            <a:spLocks noGrp="1"/>
          </p:cNvSpPr>
          <p:nvPr>
            <p:ph type="ftr" sz="quarter" idx="3"/>
          </p:nvPr>
        </p:nvSpPr>
        <p:spPr/>
        <p:txBody>
          <a:bodyPr/>
          <a:lstStyle/>
          <a:p>
            <a:r>
              <a:rPr lang="en-US" dirty="0">
                <a:latin typeface="Calibri" panose="020F0502020204030204" pitchFamily="34" charset="0"/>
                <a:cs typeface="Calibri" panose="020F0502020204030204" pitchFamily="34" charset="0"/>
              </a:rPr>
              <a:t>Covid-19 Workforce Estimator Guide</a:t>
            </a:r>
          </a:p>
        </p:txBody>
      </p:sp>
      <p:sp>
        <p:nvSpPr>
          <p:cNvPr id="5" name="Slide Number Placeholder 4">
            <a:extLst>
              <a:ext uri="{FF2B5EF4-FFF2-40B4-BE49-F238E27FC236}">
                <a16:creationId xmlns:a16="http://schemas.microsoft.com/office/drawing/2014/main" id="{6D85E901-39CC-D34B-A812-5DCB93AC6D54}"/>
              </a:ext>
            </a:extLst>
          </p:cNvPr>
          <p:cNvSpPr>
            <a:spLocks noGrp="1"/>
          </p:cNvSpPr>
          <p:nvPr>
            <p:ph type="sldNum" sz="quarter" idx="4"/>
          </p:nvPr>
        </p:nvSpPr>
        <p:spPr/>
        <p:txBody>
          <a:bodyPr/>
          <a:lstStyle/>
          <a:p>
            <a:fld id="{7698B45C-09C7-497B-9261-07F290CB2D4C}" type="slidenum">
              <a:rPr lang="en-US" smtClean="0">
                <a:latin typeface="Calibri" panose="020F0502020204030204" pitchFamily="34" charset="0"/>
                <a:cs typeface="Calibri" panose="020F0502020204030204" pitchFamily="34" charset="0"/>
              </a:rPr>
              <a:t>5</a:t>
            </a:fld>
            <a:endParaRPr lang="en-US" dirty="0">
              <a:latin typeface="Calibri" panose="020F0502020204030204" pitchFamily="34" charset="0"/>
              <a:cs typeface="Calibri" panose="020F0502020204030204" pitchFamily="34" charset="0"/>
            </a:endParaRPr>
          </a:p>
        </p:txBody>
      </p:sp>
      <p:pic>
        <p:nvPicPr>
          <p:cNvPr id="8" name="Picture 7" descr="A screenshot of a computer&#10;&#10;Description automatically generated">
            <a:extLst>
              <a:ext uri="{FF2B5EF4-FFF2-40B4-BE49-F238E27FC236}">
                <a16:creationId xmlns:a16="http://schemas.microsoft.com/office/drawing/2014/main" id="{23DC3661-F748-1C4B-9954-159983099476}"/>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444241" y="1497284"/>
            <a:ext cx="5699760" cy="3765912"/>
          </a:xfrm>
          <a:prstGeom prst="rect">
            <a:avLst/>
          </a:prstGeom>
        </p:spPr>
      </p:pic>
    </p:spTree>
    <p:extLst>
      <p:ext uri="{BB962C8B-B14F-4D97-AF65-F5344CB8AC3E}">
        <p14:creationId xmlns:p14="http://schemas.microsoft.com/office/powerpoint/2010/main" val="39271239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screenshot of a computer&#10;&#10;Description automatically generated">
            <a:extLst>
              <a:ext uri="{FF2B5EF4-FFF2-40B4-BE49-F238E27FC236}">
                <a16:creationId xmlns:a16="http://schemas.microsoft.com/office/drawing/2014/main" id="{B516ECB2-F8D8-804F-A020-30E2BE90D0F5}"/>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78645" y="1049520"/>
            <a:ext cx="6094366" cy="4026634"/>
          </a:xfrm>
          <a:prstGeom prst="rect">
            <a:avLst/>
          </a:prstGeom>
        </p:spPr>
      </p:pic>
      <p:sp>
        <p:nvSpPr>
          <p:cNvPr id="2" name="Title 1">
            <a:extLst>
              <a:ext uri="{FF2B5EF4-FFF2-40B4-BE49-F238E27FC236}">
                <a16:creationId xmlns:a16="http://schemas.microsoft.com/office/drawing/2014/main" id="{39693DB8-FEC4-3341-8076-57DD96F56F8C}"/>
              </a:ext>
            </a:extLst>
          </p:cNvPr>
          <p:cNvSpPr>
            <a:spLocks noGrp="1"/>
          </p:cNvSpPr>
          <p:nvPr>
            <p:ph type="title"/>
          </p:nvPr>
        </p:nvSpPr>
        <p:spPr>
          <a:xfrm>
            <a:off x="630000" y="360000"/>
            <a:ext cx="7920000" cy="720000"/>
          </a:xfrm>
        </p:spPr>
        <p:txBody>
          <a:bodyPr/>
          <a:lstStyle/>
          <a:p>
            <a:r>
              <a:rPr lang="en-US" dirty="0">
                <a:latin typeface="+mn-lt"/>
                <a:cs typeface="Calibri" panose="020F0502020204030204" pitchFamily="34" charset="0"/>
              </a:rPr>
              <a:t>Define your Staff Groups</a:t>
            </a:r>
          </a:p>
        </p:txBody>
      </p:sp>
      <p:sp>
        <p:nvSpPr>
          <p:cNvPr id="3" name="Content Placeholder 2">
            <a:extLst>
              <a:ext uri="{FF2B5EF4-FFF2-40B4-BE49-F238E27FC236}">
                <a16:creationId xmlns:a16="http://schemas.microsoft.com/office/drawing/2014/main" id="{CCA7C047-CEEF-6141-A044-82FD7AD35965}"/>
              </a:ext>
            </a:extLst>
          </p:cNvPr>
          <p:cNvSpPr>
            <a:spLocks noGrp="1"/>
          </p:cNvSpPr>
          <p:nvPr>
            <p:ph idx="1"/>
          </p:nvPr>
        </p:nvSpPr>
        <p:spPr>
          <a:xfrm>
            <a:off x="521845" y="1620000"/>
            <a:ext cx="2506489" cy="4240026"/>
          </a:xfrm>
        </p:spPr>
        <p:txBody>
          <a:bodyPr/>
          <a:lstStyle/>
          <a:p>
            <a:pPr marL="342900" indent="-342900">
              <a:spcBef>
                <a:spcPts val="0"/>
              </a:spcBef>
              <a:spcAft>
                <a:spcPts val="600"/>
              </a:spcAft>
              <a:buFont typeface="+mj-lt"/>
              <a:buAutoNum type="arabicPeriod"/>
            </a:pPr>
            <a:r>
              <a:rPr lang="en-US" sz="1400" dirty="0">
                <a:solidFill>
                  <a:schemeClr val="bg1"/>
                </a:solidFill>
                <a:latin typeface="Calibri" panose="020F0502020204030204" pitchFamily="34" charset="0"/>
                <a:cs typeface="Calibri" panose="020F0502020204030204" pitchFamily="34" charset="0"/>
              </a:rPr>
              <a:t>Go to the </a:t>
            </a:r>
            <a:r>
              <a:rPr lang="en-US" sz="1400" b="1" dirty="0">
                <a:solidFill>
                  <a:schemeClr val="bg1"/>
                </a:solidFill>
                <a:latin typeface="Calibri" panose="020F0502020204030204" pitchFamily="34" charset="0"/>
                <a:cs typeface="Calibri" panose="020F0502020204030204" pitchFamily="34" charset="0"/>
              </a:rPr>
              <a:t>Staff Category </a:t>
            </a:r>
            <a:r>
              <a:rPr lang="en-US" sz="1400" dirty="0">
                <a:solidFill>
                  <a:schemeClr val="bg1"/>
                </a:solidFill>
                <a:latin typeface="Calibri" panose="020F0502020204030204" pitchFamily="34" charset="0"/>
                <a:cs typeface="Calibri" panose="020F0502020204030204" pitchFamily="34" charset="0"/>
              </a:rPr>
              <a:t>worksheet</a:t>
            </a:r>
          </a:p>
          <a:p>
            <a:pPr marL="342900" indent="-342900">
              <a:lnSpc>
                <a:spcPct val="100000"/>
              </a:lnSpc>
              <a:spcBef>
                <a:spcPts val="0"/>
              </a:spcBef>
              <a:spcAft>
                <a:spcPts val="600"/>
              </a:spcAft>
              <a:buFont typeface="+mj-lt"/>
              <a:buAutoNum type="arabicPeriod"/>
            </a:pPr>
            <a:r>
              <a:rPr lang="en-US" sz="1400" dirty="0">
                <a:solidFill>
                  <a:schemeClr val="bg1"/>
                </a:solidFill>
                <a:latin typeface="Calibri" panose="020F0502020204030204" pitchFamily="34" charset="0"/>
                <a:cs typeface="Calibri" panose="020F0502020204030204" pitchFamily="34" charset="0"/>
              </a:rPr>
              <a:t>To use the pre-populated data, you only need to check the hours per working day. Specify them using hours per shifts and shifts per day</a:t>
            </a:r>
          </a:p>
          <a:p>
            <a:pPr marL="342900" indent="-342900">
              <a:spcBef>
                <a:spcPts val="0"/>
              </a:spcBef>
              <a:spcAft>
                <a:spcPts val="600"/>
              </a:spcAft>
              <a:buFont typeface="+mj-lt"/>
              <a:buAutoNum type="arabicPeriod"/>
            </a:pPr>
            <a:r>
              <a:rPr lang="en-US" sz="1400" dirty="0">
                <a:solidFill>
                  <a:schemeClr val="bg1"/>
                </a:solidFill>
                <a:latin typeface="Calibri" panose="020F0502020204030204" pitchFamily="34" charset="0"/>
                <a:cs typeface="Calibri" panose="020F0502020204030204" pitchFamily="34" charset="0"/>
              </a:rPr>
              <a:t>You can define your own staff groups if you have relevant data for your member state</a:t>
            </a:r>
          </a:p>
          <a:p>
            <a:pPr marL="342900" indent="-342900">
              <a:spcBef>
                <a:spcPts val="0"/>
              </a:spcBef>
              <a:spcAft>
                <a:spcPts val="600"/>
              </a:spcAft>
              <a:buFont typeface="+mj-lt"/>
              <a:buAutoNum type="arabicPeriod"/>
            </a:pPr>
            <a:r>
              <a:rPr lang="en-US" sz="1400" dirty="0">
                <a:solidFill>
                  <a:schemeClr val="bg1"/>
                </a:solidFill>
                <a:latin typeface="Calibri" panose="020F0502020204030204" pitchFamily="34" charset="0"/>
                <a:cs typeface="Calibri" panose="020F0502020204030204" pitchFamily="34" charset="0"/>
              </a:rPr>
              <a:t>You must then define the procedures and treatment times (see next slide). The patient times will show the values once this is done </a:t>
            </a:r>
          </a:p>
          <a:p>
            <a:pPr marL="342900" indent="-342900">
              <a:spcBef>
                <a:spcPts val="0"/>
              </a:spcBef>
              <a:spcAft>
                <a:spcPts val="600"/>
              </a:spcAft>
              <a:buFont typeface="+mj-lt"/>
              <a:buAutoNum type="arabicPeriod"/>
            </a:pPr>
            <a:r>
              <a:rPr lang="en-US" sz="1400" dirty="0">
                <a:solidFill>
                  <a:schemeClr val="bg1"/>
                </a:solidFill>
                <a:latin typeface="Calibri" panose="020F0502020204030204" pitchFamily="34" charset="0"/>
                <a:cs typeface="Calibri" panose="020F0502020204030204" pitchFamily="34" charset="0"/>
              </a:rPr>
              <a:t>The Group ID should be unique to each staff group</a:t>
            </a:r>
            <a:endParaRPr lang="en-US" sz="1400" b="1" dirty="0">
              <a:solidFill>
                <a:schemeClr val="bg1"/>
              </a:solidFill>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B87E65B3-63AD-CA43-BC23-9AE30A92BCF8}"/>
              </a:ext>
            </a:extLst>
          </p:cNvPr>
          <p:cNvSpPr>
            <a:spLocks noGrp="1"/>
          </p:cNvSpPr>
          <p:nvPr>
            <p:ph type="ftr" sz="quarter" idx="3"/>
          </p:nvPr>
        </p:nvSpPr>
        <p:spPr/>
        <p:txBody>
          <a:bodyPr/>
          <a:lstStyle/>
          <a:p>
            <a:r>
              <a:rPr lang="en-US" dirty="0">
                <a:latin typeface="Calibri" panose="020F0502020204030204" pitchFamily="34" charset="0"/>
                <a:cs typeface="Calibri" panose="020F0502020204030204" pitchFamily="34" charset="0"/>
              </a:rPr>
              <a:t>Covid-19 Workforce Estimator Guide</a:t>
            </a:r>
          </a:p>
        </p:txBody>
      </p:sp>
      <p:sp>
        <p:nvSpPr>
          <p:cNvPr id="5" name="Slide Number Placeholder 4">
            <a:extLst>
              <a:ext uri="{FF2B5EF4-FFF2-40B4-BE49-F238E27FC236}">
                <a16:creationId xmlns:a16="http://schemas.microsoft.com/office/drawing/2014/main" id="{6D85E901-39CC-D34B-A812-5DCB93AC6D54}"/>
              </a:ext>
            </a:extLst>
          </p:cNvPr>
          <p:cNvSpPr>
            <a:spLocks noGrp="1"/>
          </p:cNvSpPr>
          <p:nvPr>
            <p:ph type="sldNum" sz="quarter" idx="4"/>
          </p:nvPr>
        </p:nvSpPr>
        <p:spPr/>
        <p:txBody>
          <a:bodyPr/>
          <a:lstStyle/>
          <a:p>
            <a:fld id="{7698B45C-09C7-497B-9261-07F290CB2D4C}" type="slidenum">
              <a:rPr lang="en-US" smtClean="0">
                <a:latin typeface="Calibri" panose="020F0502020204030204" pitchFamily="34" charset="0"/>
                <a:cs typeface="Calibri" panose="020F0502020204030204" pitchFamily="34" charset="0"/>
              </a:rPr>
              <a:t>6</a:t>
            </a:fld>
            <a:endParaRPr lang="en-US" dirty="0">
              <a:latin typeface="Calibri" panose="020F0502020204030204" pitchFamily="34" charset="0"/>
              <a:cs typeface="Calibri" panose="020F0502020204030204" pitchFamily="34" charset="0"/>
            </a:endParaRPr>
          </a:p>
        </p:txBody>
      </p:sp>
      <p:sp>
        <p:nvSpPr>
          <p:cNvPr id="13" name="Oval 12">
            <a:extLst>
              <a:ext uri="{FF2B5EF4-FFF2-40B4-BE49-F238E27FC236}">
                <a16:creationId xmlns:a16="http://schemas.microsoft.com/office/drawing/2014/main" id="{341FC567-523C-4FEA-8CDA-3654F6C4634D}"/>
              </a:ext>
            </a:extLst>
          </p:cNvPr>
          <p:cNvSpPr/>
          <p:nvPr/>
        </p:nvSpPr>
        <p:spPr>
          <a:xfrm>
            <a:off x="2952880" y="1316009"/>
            <a:ext cx="1229527" cy="607981"/>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a:extLst>
              <a:ext uri="{FF2B5EF4-FFF2-40B4-BE49-F238E27FC236}">
                <a16:creationId xmlns:a16="http://schemas.microsoft.com/office/drawing/2014/main" id="{11C5D453-F984-5048-ADB5-C867CAB340B7}"/>
              </a:ext>
            </a:extLst>
          </p:cNvPr>
          <p:cNvCxnSpPr>
            <a:cxnSpLocks/>
          </p:cNvCxnSpPr>
          <p:nvPr/>
        </p:nvCxnSpPr>
        <p:spPr>
          <a:xfrm flipV="1">
            <a:off x="3028334" y="4389120"/>
            <a:ext cx="1645266" cy="922281"/>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E030A2A-6C1F-F647-B870-42344F288CA9}"/>
              </a:ext>
            </a:extLst>
          </p:cNvPr>
          <p:cNvCxnSpPr>
            <a:cxnSpLocks/>
          </p:cNvCxnSpPr>
          <p:nvPr/>
        </p:nvCxnSpPr>
        <p:spPr>
          <a:xfrm>
            <a:off x="2922400" y="2312511"/>
            <a:ext cx="5337680" cy="727242"/>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9B22B3F-CA7E-634E-B275-DB73FE3DE549}"/>
              </a:ext>
            </a:extLst>
          </p:cNvPr>
          <p:cNvCxnSpPr>
            <a:cxnSpLocks/>
          </p:cNvCxnSpPr>
          <p:nvPr/>
        </p:nvCxnSpPr>
        <p:spPr>
          <a:xfrm>
            <a:off x="2758558" y="3883743"/>
            <a:ext cx="707485" cy="110022"/>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290899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omputer&#10;&#10;Description automatically generated">
            <a:extLst>
              <a:ext uri="{FF2B5EF4-FFF2-40B4-BE49-F238E27FC236}">
                <a16:creationId xmlns:a16="http://schemas.microsoft.com/office/drawing/2014/main" id="{B3C86BE3-4D99-A44F-A87D-7C81FAA8F3AC}"/>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2892056" y="1289915"/>
            <a:ext cx="6163549" cy="4072345"/>
          </a:xfrm>
          <a:prstGeom prst="rect">
            <a:avLst/>
          </a:prstGeom>
        </p:spPr>
      </p:pic>
      <p:sp>
        <p:nvSpPr>
          <p:cNvPr id="2" name="Title 1">
            <a:extLst>
              <a:ext uri="{FF2B5EF4-FFF2-40B4-BE49-F238E27FC236}">
                <a16:creationId xmlns:a16="http://schemas.microsoft.com/office/drawing/2014/main" id="{39693DB8-FEC4-3341-8076-57DD96F56F8C}"/>
              </a:ext>
            </a:extLst>
          </p:cNvPr>
          <p:cNvSpPr>
            <a:spLocks noGrp="1"/>
          </p:cNvSpPr>
          <p:nvPr>
            <p:ph type="title"/>
          </p:nvPr>
        </p:nvSpPr>
        <p:spPr>
          <a:xfrm>
            <a:off x="630000" y="360000"/>
            <a:ext cx="7920000" cy="720000"/>
          </a:xfrm>
        </p:spPr>
        <p:txBody>
          <a:bodyPr/>
          <a:lstStyle/>
          <a:p>
            <a:r>
              <a:rPr lang="en-US" dirty="0">
                <a:latin typeface="+mn-lt"/>
                <a:cs typeface="Calibri" panose="020F0502020204030204" pitchFamily="34" charset="0"/>
              </a:rPr>
              <a:t>Define your Patient Needs (optional)</a:t>
            </a:r>
          </a:p>
        </p:txBody>
      </p:sp>
      <p:sp>
        <p:nvSpPr>
          <p:cNvPr id="3" name="Content Placeholder 2">
            <a:extLst>
              <a:ext uri="{FF2B5EF4-FFF2-40B4-BE49-F238E27FC236}">
                <a16:creationId xmlns:a16="http://schemas.microsoft.com/office/drawing/2014/main" id="{CCA7C047-CEEF-6141-A044-82FD7AD35965}"/>
              </a:ext>
            </a:extLst>
          </p:cNvPr>
          <p:cNvSpPr>
            <a:spLocks noGrp="1"/>
          </p:cNvSpPr>
          <p:nvPr>
            <p:ph idx="1"/>
          </p:nvPr>
        </p:nvSpPr>
        <p:spPr>
          <a:xfrm>
            <a:off x="521845" y="1620000"/>
            <a:ext cx="2506489" cy="4535390"/>
          </a:xfrm>
        </p:spPr>
        <p:txBody>
          <a:bodyPr/>
          <a:lstStyle/>
          <a:p>
            <a:pPr marL="342900" indent="-342900">
              <a:spcBef>
                <a:spcPts val="0"/>
              </a:spcBef>
              <a:spcAft>
                <a:spcPts val="600"/>
              </a:spcAft>
              <a:buFont typeface="+mj-lt"/>
              <a:buAutoNum type="arabicPeriod"/>
            </a:pPr>
            <a:r>
              <a:rPr lang="en-US" sz="1400" dirty="0">
                <a:solidFill>
                  <a:schemeClr val="bg1"/>
                </a:solidFill>
                <a:latin typeface="Calibri" panose="020F0502020204030204" pitchFamily="34" charset="0"/>
                <a:cs typeface="Calibri" panose="020F0502020204030204" pitchFamily="34" charset="0"/>
              </a:rPr>
              <a:t>Go to the </a:t>
            </a:r>
            <a:r>
              <a:rPr lang="en-US" sz="1400" b="1" dirty="0">
                <a:solidFill>
                  <a:schemeClr val="bg1"/>
                </a:solidFill>
                <a:latin typeface="Calibri" panose="020F0502020204030204" pitchFamily="34" charset="0"/>
                <a:cs typeface="Calibri" panose="020F0502020204030204" pitchFamily="34" charset="0"/>
              </a:rPr>
              <a:t>Reference </a:t>
            </a:r>
            <a:r>
              <a:rPr lang="en-US" sz="1400" dirty="0">
                <a:solidFill>
                  <a:schemeClr val="bg1"/>
                </a:solidFill>
                <a:latin typeface="Calibri" panose="020F0502020204030204" pitchFamily="34" charset="0"/>
                <a:cs typeface="Calibri" panose="020F0502020204030204" pitchFamily="34" charset="0"/>
              </a:rPr>
              <a:t>worksheets (Mild, Moderate, Severe and Critical, plus Screening and Triage</a:t>
            </a:r>
          </a:p>
          <a:p>
            <a:pPr marL="342900" indent="-342900">
              <a:lnSpc>
                <a:spcPct val="100000"/>
              </a:lnSpc>
              <a:spcBef>
                <a:spcPts val="0"/>
              </a:spcBef>
              <a:spcAft>
                <a:spcPts val="600"/>
              </a:spcAft>
              <a:buFont typeface="+mj-lt"/>
              <a:buAutoNum type="arabicPeriod"/>
            </a:pPr>
            <a:r>
              <a:rPr lang="en-US" sz="1400" dirty="0">
                <a:solidFill>
                  <a:schemeClr val="bg1"/>
                </a:solidFill>
                <a:latin typeface="Calibri" panose="020F0502020204030204" pitchFamily="34" charset="0"/>
                <a:cs typeface="Calibri" panose="020F0502020204030204" pitchFamily="34" charset="0"/>
              </a:rPr>
              <a:t>For each workforce defined in the </a:t>
            </a:r>
            <a:r>
              <a:rPr lang="en-US" sz="1400" b="1" dirty="0">
                <a:solidFill>
                  <a:schemeClr val="bg1"/>
                </a:solidFill>
                <a:latin typeface="Calibri" panose="020F0502020204030204" pitchFamily="34" charset="0"/>
                <a:cs typeface="Calibri" panose="020F0502020204030204" pitchFamily="34" charset="0"/>
              </a:rPr>
              <a:t>Staff Category </a:t>
            </a:r>
            <a:r>
              <a:rPr lang="en-US" sz="1400" dirty="0">
                <a:solidFill>
                  <a:schemeClr val="bg1"/>
                </a:solidFill>
                <a:latin typeface="Calibri" panose="020F0502020204030204" pitchFamily="34" charset="0"/>
                <a:cs typeface="Calibri" panose="020F0502020204030204" pitchFamily="34" charset="0"/>
              </a:rPr>
              <a:t>worksheet, specify the interventions, procedures and times</a:t>
            </a:r>
          </a:p>
          <a:p>
            <a:pPr marL="342900" indent="-342900">
              <a:lnSpc>
                <a:spcPct val="100000"/>
              </a:lnSpc>
              <a:spcBef>
                <a:spcPts val="0"/>
              </a:spcBef>
              <a:spcAft>
                <a:spcPts val="600"/>
              </a:spcAft>
              <a:buFont typeface="+mj-lt"/>
              <a:buAutoNum type="arabicPeriod"/>
            </a:pPr>
            <a:r>
              <a:rPr lang="en-US" sz="1400" dirty="0">
                <a:solidFill>
                  <a:schemeClr val="bg1"/>
                </a:solidFill>
                <a:latin typeface="Calibri" panose="020F0502020204030204" pitchFamily="34" charset="0"/>
                <a:cs typeface="Calibri" panose="020F0502020204030204" pitchFamily="34" charset="0"/>
              </a:rPr>
              <a:t>The Group ID must be the same to link the data</a:t>
            </a:r>
          </a:p>
          <a:p>
            <a:pPr marL="342900" indent="-342900">
              <a:lnSpc>
                <a:spcPct val="100000"/>
              </a:lnSpc>
              <a:spcBef>
                <a:spcPts val="0"/>
              </a:spcBef>
              <a:spcAft>
                <a:spcPts val="600"/>
              </a:spcAft>
              <a:buFont typeface="+mj-lt"/>
              <a:buAutoNum type="arabicPeriod"/>
            </a:pPr>
            <a:r>
              <a:rPr lang="en-US" sz="1400" dirty="0">
                <a:solidFill>
                  <a:schemeClr val="bg1"/>
                </a:solidFill>
                <a:latin typeface="Calibri" panose="020F0502020204030204" pitchFamily="34" charset="0"/>
                <a:cs typeface="Calibri" panose="020F0502020204030204" pitchFamily="34" charset="0"/>
              </a:rPr>
              <a:t>Check the length of stay</a:t>
            </a:r>
          </a:p>
          <a:p>
            <a:pPr marL="342900" indent="-342900">
              <a:lnSpc>
                <a:spcPct val="100000"/>
              </a:lnSpc>
              <a:spcBef>
                <a:spcPts val="0"/>
              </a:spcBef>
              <a:spcAft>
                <a:spcPts val="600"/>
              </a:spcAft>
              <a:buFont typeface="+mj-lt"/>
              <a:buAutoNum type="arabicPeriod"/>
            </a:pPr>
            <a:r>
              <a:rPr lang="en-US" sz="1400" dirty="0">
                <a:solidFill>
                  <a:schemeClr val="bg1"/>
                </a:solidFill>
                <a:latin typeface="Calibri" panose="020F0502020204030204" pitchFamily="34" charset="0"/>
                <a:cs typeface="Calibri" panose="020F0502020204030204" pitchFamily="34" charset="0"/>
              </a:rPr>
              <a:t>Make sure that where there are several procedures, these are summed correctly</a:t>
            </a:r>
          </a:p>
          <a:p>
            <a:pPr marL="342900" indent="-342900">
              <a:spcBef>
                <a:spcPts val="0"/>
              </a:spcBef>
              <a:spcAft>
                <a:spcPts val="600"/>
              </a:spcAft>
              <a:buFont typeface="+mj-lt"/>
              <a:buAutoNum type="arabicPeriod"/>
            </a:pPr>
            <a:r>
              <a:rPr lang="en-US" sz="1400" dirty="0">
                <a:solidFill>
                  <a:schemeClr val="bg1"/>
                </a:solidFill>
                <a:latin typeface="Calibri" panose="020F0502020204030204" pitchFamily="34" charset="0"/>
                <a:cs typeface="Calibri" panose="020F0502020204030204" pitchFamily="34" charset="0"/>
              </a:rPr>
              <a:t>When completed go to the </a:t>
            </a:r>
            <a:r>
              <a:rPr lang="en-US" sz="1400" b="1" dirty="0">
                <a:solidFill>
                  <a:schemeClr val="bg1"/>
                </a:solidFill>
                <a:latin typeface="Calibri" panose="020F0502020204030204" pitchFamily="34" charset="0"/>
                <a:cs typeface="Calibri" panose="020F0502020204030204" pitchFamily="34" charset="0"/>
              </a:rPr>
              <a:t>Staff Category </a:t>
            </a:r>
            <a:r>
              <a:rPr lang="en-US" sz="1400" dirty="0">
                <a:solidFill>
                  <a:schemeClr val="bg1"/>
                </a:solidFill>
                <a:latin typeface="Calibri" panose="020F0502020204030204" pitchFamily="34" charset="0"/>
                <a:cs typeface="Calibri" panose="020F0502020204030204" pitchFamily="34" charset="0"/>
              </a:rPr>
              <a:t>worksheet to check the times</a:t>
            </a:r>
            <a:endParaRPr lang="en-US" sz="1400" b="1" dirty="0">
              <a:solidFill>
                <a:schemeClr val="bg1"/>
              </a:solidFill>
              <a:latin typeface="Calibri" panose="020F0502020204030204" pitchFamily="34" charset="0"/>
              <a:cs typeface="Calibri" panose="020F0502020204030204" pitchFamily="34" charset="0"/>
            </a:endParaRPr>
          </a:p>
        </p:txBody>
      </p:sp>
      <p:sp>
        <p:nvSpPr>
          <p:cNvPr id="4" name="Footer Placeholder 3">
            <a:extLst>
              <a:ext uri="{FF2B5EF4-FFF2-40B4-BE49-F238E27FC236}">
                <a16:creationId xmlns:a16="http://schemas.microsoft.com/office/drawing/2014/main" id="{B87E65B3-63AD-CA43-BC23-9AE30A92BCF8}"/>
              </a:ext>
            </a:extLst>
          </p:cNvPr>
          <p:cNvSpPr>
            <a:spLocks noGrp="1"/>
          </p:cNvSpPr>
          <p:nvPr>
            <p:ph type="ftr" sz="quarter" idx="3"/>
          </p:nvPr>
        </p:nvSpPr>
        <p:spPr/>
        <p:txBody>
          <a:bodyPr/>
          <a:lstStyle/>
          <a:p>
            <a:r>
              <a:rPr lang="en-US" dirty="0">
                <a:latin typeface="Calibri" panose="020F0502020204030204" pitchFamily="34" charset="0"/>
                <a:cs typeface="Calibri" panose="020F0502020204030204" pitchFamily="34" charset="0"/>
              </a:rPr>
              <a:t>Covid-19 Workforce Estimator Guide</a:t>
            </a:r>
          </a:p>
        </p:txBody>
      </p:sp>
      <p:sp>
        <p:nvSpPr>
          <p:cNvPr id="5" name="Slide Number Placeholder 4">
            <a:extLst>
              <a:ext uri="{FF2B5EF4-FFF2-40B4-BE49-F238E27FC236}">
                <a16:creationId xmlns:a16="http://schemas.microsoft.com/office/drawing/2014/main" id="{6D85E901-39CC-D34B-A812-5DCB93AC6D54}"/>
              </a:ext>
            </a:extLst>
          </p:cNvPr>
          <p:cNvSpPr>
            <a:spLocks noGrp="1"/>
          </p:cNvSpPr>
          <p:nvPr>
            <p:ph type="sldNum" sz="quarter" idx="4"/>
          </p:nvPr>
        </p:nvSpPr>
        <p:spPr/>
        <p:txBody>
          <a:bodyPr/>
          <a:lstStyle/>
          <a:p>
            <a:fld id="{7698B45C-09C7-497B-9261-07F290CB2D4C}" type="slidenum">
              <a:rPr lang="en-US" smtClean="0">
                <a:latin typeface="Calibri" panose="020F0502020204030204" pitchFamily="34" charset="0"/>
                <a:cs typeface="Calibri" panose="020F0502020204030204" pitchFamily="34" charset="0"/>
              </a:rPr>
              <a:t>7</a:t>
            </a:fld>
            <a:endParaRPr lang="en-US" dirty="0">
              <a:latin typeface="Calibri" panose="020F0502020204030204" pitchFamily="34" charset="0"/>
              <a:cs typeface="Calibri" panose="020F0502020204030204" pitchFamily="34" charset="0"/>
            </a:endParaRPr>
          </a:p>
        </p:txBody>
      </p:sp>
      <p:cxnSp>
        <p:nvCxnSpPr>
          <p:cNvPr id="31" name="Straight Arrow Connector 30">
            <a:extLst>
              <a:ext uri="{FF2B5EF4-FFF2-40B4-BE49-F238E27FC236}">
                <a16:creationId xmlns:a16="http://schemas.microsoft.com/office/drawing/2014/main" id="{39B22B3F-CA7E-634E-B275-DB73FE3DE549}"/>
              </a:ext>
            </a:extLst>
          </p:cNvPr>
          <p:cNvCxnSpPr>
            <a:cxnSpLocks/>
          </p:cNvCxnSpPr>
          <p:nvPr/>
        </p:nvCxnSpPr>
        <p:spPr>
          <a:xfrm flipV="1">
            <a:off x="2820312" y="3513785"/>
            <a:ext cx="625429" cy="433893"/>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7AE4624A-28EE-6C49-A54D-09585E94995A}"/>
              </a:ext>
            </a:extLst>
          </p:cNvPr>
          <p:cNvCxnSpPr>
            <a:cxnSpLocks/>
          </p:cNvCxnSpPr>
          <p:nvPr/>
        </p:nvCxnSpPr>
        <p:spPr>
          <a:xfrm flipV="1">
            <a:off x="3028334" y="3595003"/>
            <a:ext cx="4364458" cy="1088757"/>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88B8036E-A51A-A44A-BF37-A4C44B108A1C}"/>
              </a:ext>
            </a:extLst>
          </p:cNvPr>
          <p:cNvCxnSpPr>
            <a:cxnSpLocks/>
          </p:cNvCxnSpPr>
          <p:nvPr/>
        </p:nvCxnSpPr>
        <p:spPr>
          <a:xfrm flipV="1">
            <a:off x="2745092" y="3019468"/>
            <a:ext cx="4184487" cy="1339172"/>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6957479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social media post&#10;&#10;Description automatically generated">
            <a:extLst>
              <a:ext uri="{FF2B5EF4-FFF2-40B4-BE49-F238E27FC236}">
                <a16:creationId xmlns:a16="http://schemas.microsoft.com/office/drawing/2014/main" id="{5A5DD537-FE79-554C-BDB9-66C185798F34}"/>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03099" y="1512628"/>
            <a:ext cx="5729657" cy="4698001"/>
          </a:xfrm>
          <a:prstGeom prst="rect">
            <a:avLst/>
          </a:prstGeom>
        </p:spPr>
      </p:pic>
      <p:sp>
        <p:nvSpPr>
          <p:cNvPr id="2" name="Title 1">
            <a:extLst>
              <a:ext uri="{FF2B5EF4-FFF2-40B4-BE49-F238E27FC236}">
                <a16:creationId xmlns:a16="http://schemas.microsoft.com/office/drawing/2014/main" id="{39693DB8-FEC4-3341-8076-57DD96F56F8C}"/>
              </a:ext>
            </a:extLst>
          </p:cNvPr>
          <p:cNvSpPr>
            <a:spLocks noGrp="1"/>
          </p:cNvSpPr>
          <p:nvPr>
            <p:ph type="title"/>
          </p:nvPr>
        </p:nvSpPr>
        <p:spPr>
          <a:xfrm>
            <a:off x="630000" y="360000"/>
            <a:ext cx="7920000" cy="720000"/>
          </a:xfrm>
        </p:spPr>
        <p:txBody>
          <a:bodyPr/>
          <a:lstStyle/>
          <a:p>
            <a:r>
              <a:rPr lang="en-US" dirty="0">
                <a:latin typeface="+mn-lt"/>
                <a:cs typeface="Calibri" panose="020F0502020204030204" pitchFamily="34" charset="0"/>
              </a:rPr>
              <a:t>Define your Health Facilities</a:t>
            </a:r>
          </a:p>
        </p:txBody>
      </p:sp>
      <p:sp>
        <p:nvSpPr>
          <p:cNvPr id="3" name="Content Placeholder 2">
            <a:extLst>
              <a:ext uri="{FF2B5EF4-FFF2-40B4-BE49-F238E27FC236}">
                <a16:creationId xmlns:a16="http://schemas.microsoft.com/office/drawing/2014/main" id="{CCA7C047-CEEF-6141-A044-82FD7AD35965}"/>
              </a:ext>
            </a:extLst>
          </p:cNvPr>
          <p:cNvSpPr>
            <a:spLocks noGrp="1"/>
          </p:cNvSpPr>
          <p:nvPr>
            <p:ph idx="1"/>
          </p:nvPr>
        </p:nvSpPr>
        <p:spPr>
          <a:xfrm>
            <a:off x="521845" y="1620000"/>
            <a:ext cx="2506489" cy="4535390"/>
          </a:xfrm>
        </p:spPr>
        <p:txBody>
          <a:bodyPr/>
          <a:lstStyle/>
          <a:p>
            <a:pPr marL="342900" indent="-342900">
              <a:spcBef>
                <a:spcPts val="0"/>
              </a:spcBef>
              <a:spcAft>
                <a:spcPts val="600"/>
              </a:spcAft>
              <a:buFont typeface="+mj-lt"/>
              <a:buAutoNum type="arabicPeriod"/>
            </a:pPr>
            <a:r>
              <a:rPr lang="en-US" sz="1400" dirty="0">
                <a:solidFill>
                  <a:schemeClr val="bg1"/>
                </a:solidFill>
                <a:latin typeface="Calibri" panose="020F0502020204030204" pitchFamily="34" charset="0"/>
                <a:cs typeface="Calibri" panose="020F0502020204030204" pitchFamily="34" charset="0"/>
              </a:rPr>
              <a:t>Go to the </a:t>
            </a:r>
            <a:r>
              <a:rPr lang="en-US" sz="1400" b="1" dirty="0">
                <a:solidFill>
                  <a:schemeClr val="bg1"/>
                </a:solidFill>
                <a:latin typeface="Calibri" panose="020F0502020204030204" pitchFamily="34" charset="0"/>
                <a:cs typeface="Calibri" panose="020F0502020204030204" pitchFamily="34" charset="0"/>
              </a:rPr>
              <a:t>Health Facility </a:t>
            </a:r>
            <a:r>
              <a:rPr lang="en-US" sz="1400" dirty="0">
                <a:solidFill>
                  <a:schemeClr val="bg1"/>
                </a:solidFill>
                <a:latin typeface="Calibri" panose="020F0502020204030204" pitchFamily="34" charset="0"/>
                <a:cs typeface="Calibri" panose="020F0502020204030204" pitchFamily="34" charset="0"/>
              </a:rPr>
              <a:t>worksheet</a:t>
            </a:r>
          </a:p>
          <a:p>
            <a:pPr marL="342900" indent="-342900">
              <a:lnSpc>
                <a:spcPct val="100000"/>
              </a:lnSpc>
              <a:spcBef>
                <a:spcPts val="0"/>
              </a:spcBef>
              <a:spcAft>
                <a:spcPts val="600"/>
              </a:spcAft>
              <a:buFont typeface="+mj-lt"/>
              <a:buAutoNum type="arabicPeriod"/>
            </a:pPr>
            <a:r>
              <a:rPr lang="en-US" sz="1400" dirty="0">
                <a:solidFill>
                  <a:schemeClr val="bg1"/>
                </a:solidFill>
                <a:latin typeface="Calibri" panose="020F0502020204030204" pitchFamily="34" charset="0"/>
                <a:cs typeface="Calibri" panose="020F0502020204030204" pitchFamily="34" charset="0"/>
              </a:rPr>
              <a:t>Define your facility names and work units. These are simply names that make sense to you, and can be local, regional or national as required</a:t>
            </a:r>
          </a:p>
          <a:p>
            <a:pPr marL="342900" indent="-342900">
              <a:spcBef>
                <a:spcPts val="0"/>
              </a:spcBef>
              <a:spcAft>
                <a:spcPts val="600"/>
              </a:spcAft>
              <a:buFont typeface="+mj-lt"/>
              <a:buAutoNum type="arabicPeriod"/>
            </a:pPr>
            <a:r>
              <a:rPr lang="en-US" sz="1400" dirty="0">
                <a:solidFill>
                  <a:schemeClr val="bg1"/>
                </a:solidFill>
                <a:latin typeface="Calibri" panose="020F0502020204030204" pitchFamily="34" charset="0"/>
                <a:cs typeface="Calibri" panose="020F0502020204030204" pitchFamily="34" charset="0"/>
              </a:rPr>
              <a:t>Specify the severity level for each facility/unit. This is the level of treatment for patients, as defined in the </a:t>
            </a:r>
            <a:r>
              <a:rPr lang="en-US" sz="1400" b="1" dirty="0">
                <a:solidFill>
                  <a:schemeClr val="bg1"/>
                </a:solidFill>
                <a:latin typeface="Calibri" panose="020F0502020204030204" pitchFamily="34" charset="0"/>
                <a:cs typeface="Calibri" panose="020F0502020204030204" pitchFamily="34" charset="0"/>
              </a:rPr>
              <a:t>Severity Definition</a:t>
            </a:r>
            <a:r>
              <a:rPr lang="en-US" sz="1400" dirty="0">
                <a:solidFill>
                  <a:schemeClr val="bg1"/>
                </a:solidFill>
                <a:latin typeface="Calibri" panose="020F0502020204030204" pitchFamily="34" charset="0"/>
                <a:cs typeface="Calibri" panose="020F0502020204030204" pitchFamily="34" charset="0"/>
              </a:rPr>
              <a:t> worksheet </a:t>
            </a:r>
          </a:p>
          <a:p>
            <a:pPr marL="342900" indent="-342900">
              <a:spcBef>
                <a:spcPts val="0"/>
              </a:spcBef>
              <a:spcAft>
                <a:spcPts val="600"/>
              </a:spcAft>
              <a:buFont typeface="+mj-lt"/>
              <a:buAutoNum type="arabicPeriod"/>
            </a:pPr>
            <a:r>
              <a:rPr lang="en-US" sz="1400" dirty="0">
                <a:solidFill>
                  <a:srgbClr val="FFFF00"/>
                </a:solidFill>
                <a:latin typeface="Calibri" panose="020F0502020204030204" pitchFamily="34" charset="0"/>
                <a:cs typeface="Calibri" panose="020F0502020204030204" pitchFamily="34" charset="0"/>
              </a:rPr>
              <a:t>Specify the number of beds at each facility, if relevant</a:t>
            </a:r>
          </a:p>
          <a:p>
            <a:pPr marL="342900" indent="-342900">
              <a:spcBef>
                <a:spcPts val="0"/>
              </a:spcBef>
              <a:spcAft>
                <a:spcPts val="600"/>
              </a:spcAft>
              <a:buFont typeface="+mj-lt"/>
              <a:buAutoNum type="arabicPeriod"/>
            </a:pPr>
            <a:r>
              <a:rPr lang="en-US" sz="1400" dirty="0">
                <a:solidFill>
                  <a:schemeClr val="bg1"/>
                </a:solidFill>
                <a:latin typeface="Calibri" panose="020F0502020204030204" pitchFamily="34" charset="0"/>
                <a:cs typeface="Calibri" panose="020F0502020204030204" pitchFamily="34" charset="0"/>
              </a:rPr>
              <a:t>Provide a description if required</a:t>
            </a:r>
          </a:p>
        </p:txBody>
      </p:sp>
      <p:sp>
        <p:nvSpPr>
          <p:cNvPr id="4" name="Footer Placeholder 3">
            <a:extLst>
              <a:ext uri="{FF2B5EF4-FFF2-40B4-BE49-F238E27FC236}">
                <a16:creationId xmlns:a16="http://schemas.microsoft.com/office/drawing/2014/main" id="{B87E65B3-63AD-CA43-BC23-9AE30A92BCF8}"/>
              </a:ext>
            </a:extLst>
          </p:cNvPr>
          <p:cNvSpPr>
            <a:spLocks noGrp="1"/>
          </p:cNvSpPr>
          <p:nvPr>
            <p:ph type="ftr" sz="quarter" idx="3"/>
          </p:nvPr>
        </p:nvSpPr>
        <p:spPr/>
        <p:txBody>
          <a:bodyPr/>
          <a:lstStyle/>
          <a:p>
            <a:r>
              <a:rPr lang="en-US" dirty="0">
                <a:latin typeface="Calibri" panose="020F0502020204030204" pitchFamily="34" charset="0"/>
                <a:cs typeface="Calibri" panose="020F0502020204030204" pitchFamily="34" charset="0"/>
              </a:rPr>
              <a:t>Covid-19 Workforce Estimator Guide</a:t>
            </a:r>
          </a:p>
        </p:txBody>
      </p:sp>
      <p:sp>
        <p:nvSpPr>
          <p:cNvPr id="5" name="Slide Number Placeholder 4">
            <a:extLst>
              <a:ext uri="{FF2B5EF4-FFF2-40B4-BE49-F238E27FC236}">
                <a16:creationId xmlns:a16="http://schemas.microsoft.com/office/drawing/2014/main" id="{6D85E901-39CC-D34B-A812-5DCB93AC6D54}"/>
              </a:ext>
            </a:extLst>
          </p:cNvPr>
          <p:cNvSpPr>
            <a:spLocks noGrp="1"/>
          </p:cNvSpPr>
          <p:nvPr>
            <p:ph type="sldNum" sz="quarter" idx="4"/>
          </p:nvPr>
        </p:nvSpPr>
        <p:spPr/>
        <p:txBody>
          <a:bodyPr/>
          <a:lstStyle/>
          <a:p>
            <a:fld id="{7698B45C-09C7-497B-9261-07F290CB2D4C}" type="slidenum">
              <a:rPr lang="en-US" smtClean="0">
                <a:latin typeface="Calibri" panose="020F0502020204030204" pitchFamily="34" charset="0"/>
                <a:cs typeface="Calibri" panose="020F0502020204030204" pitchFamily="34" charset="0"/>
              </a:rPr>
              <a:t>8</a:t>
            </a:fld>
            <a:endParaRPr lang="en-US" dirty="0">
              <a:latin typeface="Calibri" panose="020F0502020204030204" pitchFamily="34" charset="0"/>
              <a:cs typeface="Calibri" panose="020F0502020204030204" pitchFamily="34" charset="0"/>
            </a:endParaRPr>
          </a:p>
        </p:txBody>
      </p:sp>
      <p:sp>
        <p:nvSpPr>
          <p:cNvPr id="13" name="Oval 12">
            <a:extLst>
              <a:ext uri="{FF2B5EF4-FFF2-40B4-BE49-F238E27FC236}">
                <a16:creationId xmlns:a16="http://schemas.microsoft.com/office/drawing/2014/main" id="{341FC567-523C-4FEA-8CDA-3654F6C4634D}"/>
              </a:ext>
            </a:extLst>
          </p:cNvPr>
          <p:cNvSpPr/>
          <p:nvPr/>
        </p:nvSpPr>
        <p:spPr>
          <a:xfrm>
            <a:off x="2952880" y="1316009"/>
            <a:ext cx="1333985" cy="607981"/>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a:extLst>
              <a:ext uri="{FF2B5EF4-FFF2-40B4-BE49-F238E27FC236}">
                <a16:creationId xmlns:a16="http://schemas.microsoft.com/office/drawing/2014/main" id="{11C5D453-F984-5048-ADB5-C867CAB340B7}"/>
              </a:ext>
            </a:extLst>
          </p:cNvPr>
          <p:cNvCxnSpPr>
            <a:cxnSpLocks/>
          </p:cNvCxnSpPr>
          <p:nvPr/>
        </p:nvCxnSpPr>
        <p:spPr>
          <a:xfrm>
            <a:off x="2804160" y="2862509"/>
            <a:ext cx="487680" cy="266771"/>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1" name="Straight Arrow Connector 30">
            <a:extLst>
              <a:ext uri="{FF2B5EF4-FFF2-40B4-BE49-F238E27FC236}">
                <a16:creationId xmlns:a16="http://schemas.microsoft.com/office/drawing/2014/main" id="{39B22B3F-CA7E-634E-B275-DB73FE3DE549}"/>
              </a:ext>
            </a:extLst>
          </p:cNvPr>
          <p:cNvCxnSpPr>
            <a:cxnSpLocks/>
          </p:cNvCxnSpPr>
          <p:nvPr/>
        </p:nvCxnSpPr>
        <p:spPr>
          <a:xfrm flipV="1">
            <a:off x="2644877" y="3386860"/>
            <a:ext cx="3044723" cy="76858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7" name="Straight Arrow Connector 16">
            <a:extLst>
              <a:ext uri="{FF2B5EF4-FFF2-40B4-BE49-F238E27FC236}">
                <a16:creationId xmlns:a16="http://schemas.microsoft.com/office/drawing/2014/main" id="{60F75DE8-72E1-CC47-80C8-DFF29CF25267}"/>
              </a:ext>
            </a:extLst>
          </p:cNvPr>
          <p:cNvCxnSpPr>
            <a:cxnSpLocks/>
          </p:cNvCxnSpPr>
          <p:nvPr/>
        </p:nvCxnSpPr>
        <p:spPr>
          <a:xfrm flipV="1">
            <a:off x="2631614" y="3690850"/>
            <a:ext cx="3484054" cy="1308004"/>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0929506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screenshot of a computer&#10;&#10;Description automatically generated">
            <a:extLst>
              <a:ext uri="{FF2B5EF4-FFF2-40B4-BE49-F238E27FC236}">
                <a16:creationId xmlns:a16="http://schemas.microsoft.com/office/drawing/2014/main" id="{5D46945D-B2A5-4641-8D47-CC93620D191D}"/>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3073464" y="1058516"/>
            <a:ext cx="6084407" cy="4020054"/>
          </a:xfrm>
          <a:prstGeom prst="rect">
            <a:avLst/>
          </a:prstGeom>
        </p:spPr>
      </p:pic>
      <p:sp>
        <p:nvSpPr>
          <p:cNvPr id="2" name="Title 1">
            <a:extLst>
              <a:ext uri="{FF2B5EF4-FFF2-40B4-BE49-F238E27FC236}">
                <a16:creationId xmlns:a16="http://schemas.microsoft.com/office/drawing/2014/main" id="{39693DB8-FEC4-3341-8076-57DD96F56F8C}"/>
              </a:ext>
            </a:extLst>
          </p:cNvPr>
          <p:cNvSpPr>
            <a:spLocks noGrp="1"/>
          </p:cNvSpPr>
          <p:nvPr>
            <p:ph type="title"/>
          </p:nvPr>
        </p:nvSpPr>
        <p:spPr>
          <a:xfrm>
            <a:off x="630000" y="360000"/>
            <a:ext cx="7920000" cy="720000"/>
          </a:xfrm>
        </p:spPr>
        <p:txBody>
          <a:bodyPr/>
          <a:lstStyle/>
          <a:p>
            <a:r>
              <a:rPr lang="en-US" dirty="0">
                <a:cs typeface="Calibri" panose="020F0502020204030204" pitchFamily="34" charset="0"/>
              </a:rPr>
              <a:t>Define your Health Care Resources</a:t>
            </a:r>
            <a:endParaRPr lang="en-US" dirty="0">
              <a:latin typeface="+mn-lt"/>
              <a:cs typeface="Calibri" panose="020F0502020204030204" pitchFamily="34" charset="0"/>
            </a:endParaRPr>
          </a:p>
        </p:txBody>
      </p:sp>
      <p:sp>
        <p:nvSpPr>
          <p:cNvPr id="3" name="Content Placeholder 2">
            <a:extLst>
              <a:ext uri="{FF2B5EF4-FFF2-40B4-BE49-F238E27FC236}">
                <a16:creationId xmlns:a16="http://schemas.microsoft.com/office/drawing/2014/main" id="{CCA7C047-CEEF-6141-A044-82FD7AD35965}"/>
              </a:ext>
            </a:extLst>
          </p:cNvPr>
          <p:cNvSpPr>
            <a:spLocks noGrp="1"/>
          </p:cNvSpPr>
          <p:nvPr>
            <p:ph idx="1"/>
          </p:nvPr>
        </p:nvSpPr>
        <p:spPr>
          <a:xfrm>
            <a:off x="521845" y="1620000"/>
            <a:ext cx="2506489" cy="4240026"/>
          </a:xfrm>
        </p:spPr>
        <p:txBody>
          <a:bodyPr/>
          <a:lstStyle/>
          <a:p>
            <a:pPr marL="342900" indent="-342900">
              <a:spcBef>
                <a:spcPts val="0"/>
              </a:spcBef>
              <a:spcAft>
                <a:spcPts val="600"/>
              </a:spcAft>
              <a:buFont typeface="+mj-lt"/>
              <a:buAutoNum type="arabicPeriod"/>
            </a:pPr>
            <a:r>
              <a:rPr lang="en-US" sz="1400" dirty="0">
                <a:solidFill>
                  <a:schemeClr val="bg1"/>
                </a:solidFill>
                <a:latin typeface="Calibri" panose="020F0502020204030204" pitchFamily="34" charset="0"/>
                <a:cs typeface="Calibri" panose="020F0502020204030204" pitchFamily="34" charset="0"/>
              </a:rPr>
              <a:t>Go to the </a:t>
            </a:r>
            <a:r>
              <a:rPr lang="en-US" sz="1400" b="1" dirty="0">
                <a:solidFill>
                  <a:schemeClr val="bg1"/>
                </a:solidFill>
                <a:latin typeface="Calibri" panose="020F0502020204030204" pitchFamily="34" charset="0"/>
                <a:cs typeface="Calibri" panose="020F0502020204030204" pitchFamily="34" charset="0"/>
              </a:rPr>
              <a:t>Health Care Resources </a:t>
            </a:r>
            <a:r>
              <a:rPr lang="en-US" sz="1400" dirty="0">
                <a:solidFill>
                  <a:schemeClr val="bg1"/>
                </a:solidFill>
                <a:latin typeface="Calibri" panose="020F0502020204030204" pitchFamily="34" charset="0"/>
                <a:cs typeface="Calibri" panose="020F0502020204030204" pitchFamily="34" charset="0"/>
              </a:rPr>
              <a:t>worksheet</a:t>
            </a:r>
          </a:p>
          <a:p>
            <a:pPr marL="342900" indent="-342900">
              <a:spcBef>
                <a:spcPts val="0"/>
              </a:spcBef>
              <a:spcAft>
                <a:spcPts val="600"/>
              </a:spcAft>
              <a:buFont typeface="+mj-lt"/>
              <a:buAutoNum type="arabicPeriod"/>
            </a:pPr>
            <a:r>
              <a:rPr lang="en-US" sz="1400" dirty="0">
                <a:solidFill>
                  <a:schemeClr val="bg1"/>
                </a:solidFill>
                <a:latin typeface="Calibri" panose="020F0502020204030204" pitchFamily="34" charset="0"/>
                <a:cs typeface="Calibri" panose="020F0502020204030204" pitchFamily="34" charset="0"/>
              </a:rPr>
              <a:t>Your </a:t>
            </a:r>
            <a:r>
              <a:rPr lang="en-US" sz="1400" b="1" dirty="0">
                <a:solidFill>
                  <a:schemeClr val="bg1"/>
                </a:solidFill>
                <a:latin typeface="Calibri" panose="020F0502020204030204" pitchFamily="34" charset="0"/>
                <a:cs typeface="Calibri" panose="020F0502020204030204" pitchFamily="34" charset="0"/>
              </a:rPr>
              <a:t>Staff Categories </a:t>
            </a:r>
            <a:r>
              <a:rPr lang="en-US" sz="1400" dirty="0">
                <a:solidFill>
                  <a:schemeClr val="bg1"/>
                </a:solidFill>
                <a:latin typeface="Calibri" panose="020F0502020204030204" pitchFamily="34" charset="0"/>
                <a:cs typeface="Calibri" panose="020F0502020204030204" pitchFamily="34" charset="0"/>
              </a:rPr>
              <a:t>have already been defined</a:t>
            </a:r>
          </a:p>
          <a:p>
            <a:pPr marL="342900" indent="-342900">
              <a:lnSpc>
                <a:spcPct val="100000"/>
              </a:lnSpc>
              <a:spcBef>
                <a:spcPts val="0"/>
              </a:spcBef>
              <a:spcAft>
                <a:spcPts val="600"/>
              </a:spcAft>
              <a:buFont typeface="+mj-lt"/>
              <a:buAutoNum type="arabicPeriod"/>
            </a:pPr>
            <a:r>
              <a:rPr lang="en-US" sz="1400" dirty="0">
                <a:solidFill>
                  <a:schemeClr val="bg1"/>
                </a:solidFill>
                <a:latin typeface="Calibri" panose="020F0502020204030204" pitchFamily="34" charset="0"/>
                <a:cs typeface="Calibri" panose="020F0502020204030204" pitchFamily="34" charset="0"/>
              </a:rPr>
              <a:t>Input the number of staff, by staff group, for each facility and unit. This is in Full Time Equivalents (FTE)</a:t>
            </a:r>
          </a:p>
          <a:p>
            <a:pPr marL="342900" indent="-342900">
              <a:spcBef>
                <a:spcPts val="0"/>
              </a:spcBef>
              <a:spcAft>
                <a:spcPts val="600"/>
              </a:spcAft>
              <a:buFont typeface="+mj-lt"/>
              <a:buAutoNum type="arabicPeriod"/>
            </a:pPr>
            <a:r>
              <a:rPr lang="en-US" sz="1400" dirty="0">
                <a:solidFill>
                  <a:schemeClr val="bg1"/>
                </a:solidFill>
                <a:latin typeface="Calibri" panose="020F0502020204030204" pitchFamily="34" charset="0"/>
                <a:cs typeface="Calibri" panose="020F0502020204030204" pitchFamily="34" charset="0"/>
              </a:rPr>
              <a:t>Use the totals at the bottom and right-hand side (not shown) of the spreadsheet to check that the numbers are correct</a:t>
            </a:r>
          </a:p>
          <a:p>
            <a:pPr marL="342900" indent="-342900">
              <a:spcBef>
                <a:spcPts val="0"/>
              </a:spcBef>
              <a:spcAft>
                <a:spcPts val="600"/>
              </a:spcAft>
              <a:buFont typeface="+mj-lt"/>
              <a:buAutoNum type="arabicPeriod"/>
            </a:pPr>
            <a:r>
              <a:rPr lang="en-US" sz="1400" dirty="0">
                <a:solidFill>
                  <a:schemeClr val="bg1"/>
                </a:solidFill>
                <a:latin typeface="Calibri" panose="020F0502020204030204" pitchFamily="34" charset="0"/>
                <a:cs typeface="Calibri" panose="020F0502020204030204" pitchFamily="34" charset="0"/>
              </a:rPr>
              <a:t>Go back to the </a:t>
            </a:r>
            <a:r>
              <a:rPr lang="en-US" sz="1400" b="1" dirty="0">
                <a:solidFill>
                  <a:schemeClr val="bg1"/>
                </a:solidFill>
                <a:latin typeface="Calibri" panose="020F0502020204030204" pitchFamily="34" charset="0"/>
                <a:cs typeface="Calibri" panose="020F0502020204030204" pitchFamily="34" charset="0"/>
              </a:rPr>
              <a:t>Staff Groups</a:t>
            </a:r>
            <a:r>
              <a:rPr lang="en-US" sz="1400" dirty="0">
                <a:solidFill>
                  <a:schemeClr val="bg1"/>
                </a:solidFill>
                <a:latin typeface="Calibri" panose="020F0502020204030204" pitchFamily="34" charset="0"/>
                <a:cs typeface="Calibri" panose="020F0502020204030204" pitchFamily="34" charset="0"/>
              </a:rPr>
              <a:t> worksheet to check the data is correct by staff group</a:t>
            </a:r>
          </a:p>
        </p:txBody>
      </p:sp>
      <p:sp>
        <p:nvSpPr>
          <p:cNvPr id="4" name="Footer Placeholder 3">
            <a:extLst>
              <a:ext uri="{FF2B5EF4-FFF2-40B4-BE49-F238E27FC236}">
                <a16:creationId xmlns:a16="http://schemas.microsoft.com/office/drawing/2014/main" id="{B87E65B3-63AD-CA43-BC23-9AE30A92BCF8}"/>
              </a:ext>
            </a:extLst>
          </p:cNvPr>
          <p:cNvSpPr>
            <a:spLocks noGrp="1"/>
          </p:cNvSpPr>
          <p:nvPr>
            <p:ph type="ftr" sz="quarter" idx="3"/>
          </p:nvPr>
        </p:nvSpPr>
        <p:spPr/>
        <p:txBody>
          <a:bodyPr/>
          <a:lstStyle/>
          <a:p>
            <a:r>
              <a:rPr lang="en-US" dirty="0">
                <a:latin typeface="Calibri" panose="020F0502020204030204" pitchFamily="34" charset="0"/>
                <a:cs typeface="Calibri" panose="020F0502020204030204" pitchFamily="34" charset="0"/>
              </a:rPr>
              <a:t>Covid-19 Workforce Estimator Guide</a:t>
            </a:r>
          </a:p>
        </p:txBody>
      </p:sp>
      <p:sp>
        <p:nvSpPr>
          <p:cNvPr id="5" name="Slide Number Placeholder 4">
            <a:extLst>
              <a:ext uri="{FF2B5EF4-FFF2-40B4-BE49-F238E27FC236}">
                <a16:creationId xmlns:a16="http://schemas.microsoft.com/office/drawing/2014/main" id="{6D85E901-39CC-D34B-A812-5DCB93AC6D54}"/>
              </a:ext>
            </a:extLst>
          </p:cNvPr>
          <p:cNvSpPr>
            <a:spLocks noGrp="1"/>
          </p:cNvSpPr>
          <p:nvPr>
            <p:ph type="sldNum" sz="quarter" idx="4"/>
          </p:nvPr>
        </p:nvSpPr>
        <p:spPr/>
        <p:txBody>
          <a:bodyPr/>
          <a:lstStyle/>
          <a:p>
            <a:fld id="{7698B45C-09C7-497B-9261-07F290CB2D4C}" type="slidenum">
              <a:rPr lang="en-US" smtClean="0">
                <a:latin typeface="Calibri" panose="020F0502020204030204" pitchFamily="34" charset="0"/>
                <a:cs typeface="Calibri" panose="020F0502020204030204" pitchFamily="34" charset="0"/>
              </a:rPr>
              <a:t>9</a:t>
            </a:fld>
            <a:endParaRPr lang="en-US" dirty="0">
              <a:latin typeface="Calibri" panose="020F0502020204030204" pitchFamily="34" charset="0"/>
              <a:cs typeface="Calibri" panose="020F0502020204030204" pitchFamily="34" charset="0"/>
            </a:endParaRPr>
          </a:p>
        </p:txBody>
      </p:sp>
      <p:sp>
        <p:nvSpPr>
          <p:cNvPr id="13" name="Oval 12">
            <a:extLst>
              <a:ext uri="{FF2B5EF4-FFF2-40B4-BE49-F238E27FC236}">
                <a16:creationId xmlns:a16="http://schemas.microsoft.com/office/drawing/2014/main" id="{341FC567-523C-4FEA-8CDA-3654F6C4634D}"/>
              </a:ext>
            </a:extLst>
          </p:cNvPr>
          <p:cNvSpPr/>
          <p:nvPr/>
        </p:nvSpPr>
        <p:spPr>
          <a:xfrm>
            <a:off x="3063423" y="1311577"/>
            <a:ext cx="1616732" cy="607981"/>
          </a:xfrm>
          <a:prstGeom prst="ellipse">
            <a:avLst/>
          </a:prstGeom>
          <a:no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1" name="Straight Arrow Connector 10">
            <a:extLst>
              <a:ext uri="{FF2B5EF4-FFF2-40B4-BE49-F238E27FC236}">
                <a16:creationId xmlns:a16="http://schemas.microsoft.com/office/drawing/2014/main" id="{11C5D453-F984-5048-ADB5-C867CAB340B7}"/>
              </a:ext>
            </a:extLst>
          </p:cNvPr>
          <p:cNvCxnSpPr>
            <a:cxnSpLocks/>
          </p:cNvCxnSpPr>
          <p:nvPr/>
        </p:nvCxnSpPr>
        <p:spPr>
          <a:xfrm>
            <a:off x="2841523" y="2418239"/>
            <a:ext cx="2055597" cy="0"/>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a:extLst>
              <a:ext uri="{FF2B5EF4-FFF2-40B4-BE49-F238E27FC236}">
                <a16:creationId xmlns:a16="http://schemas.microsoft.com/office/drawing/2014/main" id="{0E030A2A-6C1F-F647-B870-42344F288CA9}"/>
              </a:ext>
            </a:extLst>
          </p:cNvPr>
          <p:cNvCxnSpPr>
            <a:cxnSpLocks/>
          </p:cNvCxnSpPr>
          <p:nvPr/>
        </p:nvCxnSpPr>
        <p:spPr>
          <a:xfrm>
            <a:off x="2939845" y="3068543"/>
            <a:ext cx="3064715" cy="528097"/>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7962D089-1B0A-1244-8555-76E00482F8F4}"/>
              </a:ext>
            </a:extLst>
          </p:cNvPr>
          <p:cNvCxnSpPr>
            <a:cxnSpLocks/>
          </p:cNvCxnSpPr>
          <p:nvPr/>
        </p:nvCxnSpPr>
        <p:spPr>
          <a:xfrm flipV="1">
            <a:off x="2133600" y="4478308"/>
            <a:ext cx="2915920" cy="251009"/>
          </a:xfrm>
          <a:prstGeom prst="straightConnector1">
            <a:avLst/>
          </a:prstGeom>
          <a:ln w="4445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68338064"/>
      </p:ext>
    </p:extLst>
  </p:cSld>
  <p:clrMapOvr>
    <a:masterClrMapping/>
  </p:clrMapOvr>
</p:sld>
</file>

<file path=ppt/theme/theme1.xml><?xml version="1.0" encoding="utf-8"?>
<a:theme xmlns:a="http://schemas.openxmlformats.org/drawingml/2006/main" name="3_Office Theme">
  <a:themeElements>
    <a:clrScheme name="WHO PPT color scheme 2016">
      <a:dk1>
        <a:sysClr val="windowText" lastClr="000000"/>
      </a:dk1>
      <a:lt1>
        <a:sysClr val="window" lastClr="FFFFFF"/>
      </a:lt1>
      <a:dk2>
        <a:srgbClr val="009CDE"/>
      </a:dk2>
      <a:lt2>
        <a:srgbClr val="F3F3F3"/>
      </a:lt2>
      <a:accent1>
        <a:srgbClr val="009CDE"/>
      </a:accent1>
      <a:accent2>
        <a:srgbClr val="183C5C"/>
      </a:accent2>
      <a:accent3>
        <a:srgbClr val="66C4EB"/>
      </a:accent3>
      <a:accent4>
        <a:srgbClr val="9B9B9B"/>
      </a:accent4>
      <a:accent5>
        <a:srgbClr val="CCEBF8"/>
      </a:accent5>
      <a:accent6>
        <a:srgbClr val="C9C9C9"/>
      </a:accent6>
      <a:hlink>
        <a:srgbClr val="009CDE"/>
      </a:hlink>
      <a:folHlink>
        <a:srgbClr val="B2B2B2"/>
      </a:folHlink>
    </a:clrScheme>
    <a:fontScheme name="WHO Fonts PPT 2016">
      <a:majorFont>
        <a:latin typeface="Ebrima"/>
        <a:ea typeface=""/>
        <a:cs typeface=""/>
      </a:majorFont>
      <a:minorFont>
        <a:latin typeface="Aria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URO-ppt-template-16x9-ENG-Dark.pptx" id="{44AA733B-71EB-46F9-8C7D-EE77C877C297}" vid="{8B8E8D0A-EC65-4167-8B6E-626FF350808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7EDB27E50806848838E854E99034A00" ma:contentTypeVersion="11" ma:contentTypeDescription="Create a new document." ma:contentTypeScope="" ma:versionID="9ee817e79efe0b01a38f764c87909998">
  <xsd:schema xmlns:xsd="http://www.w3.org/2001/XMLSchema" xmlns:xs="http://www.w3.org/2001/XMLSchema" xmlns:p="http://schemas.microsoft.com/office/2006/metadata/properties" xmlns:ns2="995131ef-4b84-4a89-8ec0-1848db7ea1dd" xmlns:ns3="33fc9297-1dc9-4d84-ab5d-dd00c9b88de2" targetNamespace="http://schemas.microsoft.com/office/2006/metadata/properties" ma:root="true" ma:fieldsID="4b7dde1df45b52e947dd007ad9f66d29" ns2:_="" ns3:_="">
    <xsd:import namespace="995131ef-4b84-4a89-8ec0-1848db7ea1dd"/>
    <xsd:import namespace="33fc9297-1dc9-4d84-ab5d-dd00c9b88de2"/>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OCR"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95131ef-4b84-4a89-8ec0-1848db7ea1dd"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3fc9297-1dc9-4d84-ab5d-dd00c9b88de2"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1300CB20-CC34-4AEB-B7A7-782CB1AF9338}"/>
</file>

<file path=customXml/itemProps2.xml><?xml version="1.0" encoding="utf-8"?>
<ds:datastoreItem xmlns:ds="http://schemas.openxmlformats.org/officeDocument/2006/customXml" ds:itemID="{2176E29D-49F0-404E-8B82-B3F0081FF70A}">
  <ds:schemaRefs>
    <ds:schemaRef ds:uri="http://schemas.microsoft.com/office/infopath/2007/PartnerControls"/>
    <ds:schemaRef ds:uri="http://purl.org/dc/elements/1.1/"/>
    <ds:schemaRef ds:uri="http://schemas.microsoft.com/office/2006/metadata/properties"/>
    <ds:schemaRef ds:uri="http://purl.org/dc/terms/"/>
    <ds:schemaRef ds:uri="http://schemas.openxmlformats.org/package/2006/metadata/core-properties"/>
    <ds:schemaRef ds:uri="a9733e5a-5ef7-415c-80e3-a2618da45423"/>
    <ds:schemaRef ds:uri="http://schemas.microsoft.com/office/2006/documentManagement/types"/>
    <ds:schemaRef ds:uri="1f33b567-8934-4065-9424-365bd2493b30"/>
    <ds:schemaRef ds:uri="http://www.w3.org/XML/1998/namespace"/>
    <ds:schemaRef ds:uri="http://purl.org/dc/dcmitype/"/>
  </ds:schemaRefs>
</ds:datastoreItem>
</file>

<file path=customXml/itemProps3.xml><?xml version="1.0" encoding="utf-8"?>
<ds:datastoreItem xmlns:ds="http://schemas.openxmlformats.org/officeDocument/2006/customXml" ds:itemID="{5B40FC7D-9136-4D77-9568-0B193065B61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EURO-ppt-template-16x9-ENG-Dark</Template>
  <TotalTime>4720</TotalTime>
  <Words>3527</Words>
  <Application>Microsoft Office PowerPoint</Application>
  <PresentationFormat>On-screen Show (4:3)</PresentationFormat>
  <Paragraphs>252</Paragraphs>
  <Slides>19</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19</vt:i4>
      </vt:variant>
    </vt:vector>
  </HeadingPairs>
  <TitlesOfParts>
    <vt:vector size="24" baseType="lpstr">
      <vt:lpstr>Arial</vt:lpstr>
      <vt:lpstr>Calibri</vt:lpstr>
      <vt:lpstr>Wingdings</vt:lpstr>
      <vt:lpstr>Times New Roman</vt:lpstr>
      <vt:lpstr>3_Office Theme</vt:lpstr>
      <vt:lpstr>Covid-19 Heath Workforce Estimator User Guide</vt:lpstr>
      <vt:lpstr>What is the purpose of this tool?</vt:lpstr>
      <vt:lpstr>PowerPoint Presentation</vt:lpstr>
      <vt:lpstr>Health Workforce Estimator Tool</vt:lpstr>
      <vt:lpstr>Review the Reference data</vt:lpstr>
      <vt:lpstr>Define your Staff Groups</vt:lpstr>
      <vt:lpstr>Define your Patient Needs (optional)</vt:lpstr>
      <vt:lpstr>Define your Health Facilities</vt:lpstr>
      <vt:lpstr>Define your Health Care Resources</vt:lpstr>
      <vt:lpstr>Import  Adappt data (optional)</vt:lpstr>
      <vt:lpstr>Required Staff worksheet</vt:lpstr>
      <vt:lpstr>Policy options worksheet</vt:lpstr>
      <vt:lpstr>Comparisons worksheet</vt:lpstr>
      <vt:lpstr>Surge worksheet</vt:lpstr>
      <vt:lpstr>Skill mix</vt:lpstr>
      <vt:lpstr>Role substitution worksheet</vt:lpstr>
      <vt:lpstr>Skill mix worksheet</vt:lpstr>
      <vt:lpstr>Future Updates</vt:lpstr>
      <vt:lpstr>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the presentation</dc:title>
  <dc:creator>Cris Scotter</dc:creator>
  <cp:lastModifiedBy>Cris Scotter</cp:lastModifiedBy>
  <cp:revision>103</cp:revision>
  <cp:lastPrinted>2020-05-04T19:29:35Z</cp:lastPrinted>
  <dcterms:created xsi:type="dcterms:W3CDTF">2020-04-01T15:17:54Z</dcterms:created>
  <dcterms:modified xsi:type="dcterms:W3CDTF">2020-05-06T08:57:32Z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0x01010037EDB27E50806848838E854E99034A00</vt:lpwstr>
  </property>
</Properties>
</file>