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27" r:id="rId4"/>
  </p:sldMasterIdLst>
  <p:notesMasterIdLst>
    <p:notesMasterId r:id="rId24"/>
  </p:notesMasterIdLst>
  <p:handoutMasterIdLst>
    <p:handoutMasterId r:id="rId25"/>
  </p:handoutMasterIdLst>
  <p:sldIdLst>
    <p:sldId id="368" r:id="rId5"/>
    <p:sldId id="369" r:id="rId6"/>
    <p:sldId id="355" r:id="rId7"/>
    <p:sldId id="349" r:id="rId8"/>
    <p:sldId id="379" r:id="rId9"/>
    <p:sldId id="350" r:id="rId10"/>
    <p:sldId id="380" r:id="rId11"/>
    <p:sldId id="374" r:id="rId12"/>
    <p:sldId id="373" r:id="rId13"/>
    <p:sldId id="375" r:id="rId14"/>
    <p:sldId id="357" r:id="rId15"/>
    <p:sldId id="372" r:id="rId16"/>
    <p:sldId id="377" r:id="rId17"/>
    <p:sldId id="378" r:id="rId18"/>
    <p:sldId id="381" r:id="rId19"/>
    <p:sldId id="382" r:id="rId20"/>
    <p:sldId id="383" r:id="rId21"/>
    <p:sldId id="352" r:id="rId22"/>
    <p:sldId id="353"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Администратор" initials="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F4EBE6"/>
    <a:srgbClr val="D2AF9C"/>
    <a:srgbClr val="BC886A"/>
    <a:srgbClr val="A56039"/>
    <a:srgbClr val="8F3807"/>
    <a:srgbClr val="761302"/>
    <a:srgbClr val="EAF2ED"/>
    <a:srgbClr val="ACCBB9"/>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5956" autoAdjust="0"/>
    <p:restoredTop sz="90271" autoAdjust="0"/>
  </p:normalViewPr>
  <p:slideViewPr>
    <p:cSldViewPr snapToGrid="0">
      <p:cViewPr varScale="1">
        <p:scale>
          <a:sx n="74" d="100"/>
          <a:sy n="74" d="100"/>
        </p:scale>
        <p:origin x="1248" y="60"/>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088"/>
    </p:cViewPr>
  </p:sorterViewPr>
  <p:notesViewPr>
    <p:cSldViewPr snapToGrid="0">
      <p:cViewPr varScale="1">
        <p:scale>
          <a:sx n="114" d="100"/>
          <a:sy n="114" d="100"/>
        </p:scale>
        <p:origin x="418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5/6/2020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dirty="0"/>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5/6/2020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dirty="0"/>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the user guide for the Covid-19 Health Workforce Estimator, available as a Microsoft Excel spreadsheet.</a:t>
            </a:r>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dirty="0"/>
          </a:p>
        </p:txBody>
      </p:sp>
    </p:spTree>
    <p:extLst>
      <p:ext uri="{BB962C8B-B14F-4D97-AF65-F5344CB8AC3E}">
        <p14:creationId xmlns:p14="http://schemas.microsoft.com/office/powerpoint/2010/main" val="101489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GB" dirty="0">
                <a:cs typeface="Calibri" panose="020F0502020204030204" pitchFamily="34" charset="0"/>
              </a:rPr>
              <a:t>You can input epidemiological data from another model to show how the surge in Covid-19 cases might impact the workforce, and what changes need to be made to meet the surge.</a:t>
            </a:r>
          </a:p>
          <a:p>
            <a:pPr>
              <a:spcBef>
                <a:spcPts val="600"/>
              </a:spcBef>
              <a:spcAft>
                <a:spcPts val="600"/>
              </a:spcAft>
            </a:pPr>
            <a:r>
              <a:rPr lang="en-GB" dirty="0">
                <a:cs typeface="Calibri" panose="020F0502020204030204" pitchFamily="34" charset="0"/>
              </a:rPr>
              <a:t>This is done by simply copying and pasting data between the tools. You simply select and copy all the data in the </a:t>
            </a:r>
            <a:r>
              <a:rPr lang="en-GB" b="1" dirty="0">
                <a:cs typeface="Calibri" panose="020F0502020204030204" pitchFamily="34" charset="0"/>
              </a:rPr>
              <a:t>Adappt</a:t>
            </a:r>
            <a:r>
              <a:rPr lang="en-GB" dirty="0">
                <a:cs typeface="Calibri" panose="020F0502020204030204" pitchFamily="34" charset="0"/>
              </a:rPr>
              <a:t> Export worksheet, and paste to the </a:t>
            </a:r>
            <a:r>
              <a:rPr lang="en-GB" b="1" dirty="0">
                <a:cs typeface="Calibri" panose="020F0502020204030204" pitchFamily="34" charset="0"/>
              </a:rPr>
              <a:t>HWFE </a:t>
            </a:r>
            <a:r>
              <a:rPr lang="en-GB" dirty="0">
                <a:cs typeface="Calibri" panose="020F0502020204030204" pitchFamily="34" charset="0"/>
              </a:rPr>
              <a:t>Import worksheet. The copied data should not be altered in any way.</a:t>
            </a:r>
            <a:endParaRPr lang="en-GB" b="1"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12B3EA2-B186-4FE4-8D00-258498A8F2A7}" type="slidenum">
              <a:rPr lang="en-US" smtClean="0"/>
              <a:t>10</a:t>
            </a:fld>
            <a:endParaRPr lang="en-US" dirty="0"/>
          </a:p>
        </p:txBody>
      </p:sp>
    </p:spTree>
    <p:extLst>
      <p:ext uri="{BB962C8B-B14F-4D97-AF65-F5344CB8AC3E}">
        <p14:creationId xmlns:p14="http://schemas.microsoft.com/office/powerpoint/2010/main" val="247776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Bef>
                <a:spcPts val="600"/>
              </a:spcBef>
              <a:spcAft>
                <a:spcPts val="600"/>
              </a:spcAft>
              <a:buAutoNum type="arabicPeriod"/>
            </a:pPr>
            <a:r>
              <a:rPr lang="en-GB" dirty="0"/>
              <a:t>Go to the </a:t>
            </a:r>
            <a:r>
              <a:rPr lang="en-GB" b="1" dirty="0"/>
              <a:t>Desired Staff </a:t>
            </a:r>
            <a:r>
              <a:rPr lang="en-GB" dirty="0"/>
              <a:t>worksheet.</a:t>
            </a:r>
          </a:p>
          <a:p>
            <a:pPr marL="228600" indent="-228600">
              <a:spcBef>
                <a:spcPts val="600"/>
              </a:spcBef>
              <a:spcAft>
                <a:spcPts val="600"/>
              </a:spcAft>
              <a:buAutoNum type="arabicPeriod"/>
            </a:pPr>
            <a:r>
              <a:rPr lang="en-GB" dirty="0"/>
              <a:t>There are two ways that this can be used:</a:t>
            </a:r>
          </a:p>
          <a:p>
            <a:pPr marL="685800" lvl="1" indent="-228600">
              <a:spcBef>
                <a:spcPts val="600"/>
              </a:spcBef>
              <a:spcAft>
                <a:spcPts val="600"/>
              </a:spcAft>
              <a:buFont typeface="+mj-lt"/>
              <a:buAutoNum type="alphaLcPeriod"/>
            </a:pPr>
            <a:r>
              <a:rPr lang="en-GB" dirty="0"/>
              <a:t>Input a target number of Covid-19 patients, by level of severity, to get the workforce composition and numbers required</a:t>
            </a:r>
          </a:p>
          <a:p>
            <a:pPr marL="685800" lvl="1" indent="-228600">
              <a:spcBef>
                <a:spcPts val="600"/>
              </a:spcBef>
              <a:spcAft>
                <a:spcPts val="600"/>
              </a:spcAft>
              <a:buFont typeface="+mj-lt"/>
              <a:buAutoNum type="alphaLcPeriod"/>
            </a:pPr>
            <a:r>
              <a:rPr lang="en-GB" dirty="0"/>
              <a:t>If data has been imported from the </a:t>
            </a:r>
            <a:r>
              <a:rPr lang="en-GB" b="1" dirty="0"/>
              <a:t>Adappt</a:t>
            </a:r>
            <a:r>
              <a:rPr lang="en-GB" dirty="0"/>
              <a:t> tool, select a future data to get the estimated number of cases and workforce required</a:t>
            </a:r>
          </a:p>
          <a:p>
            <a:pPr marL="228600" indent="-228600">
              <a:spcBef>
                <a:spcPts val="600"/>
              </a:spcBef>
              <a:spcAft>
                <a:spcPts val="600"/>
              </a:spcAft>
              <a:buFont typeface="+mj-lt"/>
              <a:buAutoNum type="arabicPeriod"/>
            </a:pPr>
            <a:r>
              <a:rPr lang="en-GB" dirty="0"/>
              <a:t>This worksheet simply provides a workforce estimator. It is not linked to the actual number of staff or where they are.</a:t>
            </a:r>
          </a:p>
          <a:p>
            <a:pPr>
              <a:spcBef>
                <a:spcPts val="600"/>
              </a:spcBef>
              <a:spcAft>
                <a:spcPts val="600"/>
              </a:spcAft>
            </a:pPr>
            <a:r>
              <a:rPr lang="en-GB" dirty="0"/>
              <a:t> </a:t>
            </a: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11</a:t>
            </a:fld>
            <a:endParaRPr lang="en-US" dirty="0"/>
          </a:p>
        </p:txBody>
      </p:sp>
    </p:spTree>
    <p:extLst>
      <p:ext uri="{BB962C8B-B14F-4D97-AF65-F5344CB8AC3E}">
        <p14:creationId xmlns:p14="http://schemas.microsoft.com/office/powerpoint/2010/main" val="2194879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4284664"/>
          </a:xfrm>
        </p:spPr>
        <p:txBody>
          <a:bodyPr/>
          <a:lstStyle/>
          <a:p>
            <a:pPr marL="228600" lvl="0" indent="-228600">
              <a:spcAft>
                <a:spcPts val="600"/>
              </a:spcAft>
              <a:buAutoNum type="arabicPeriod"/>
            </a:pPr>
            <a:r>
              <a:rPr lang="en-GB" dirty="0"/>
              <a:t>Go to the </a:t>
            </a:r>
            <a:r>
              <a:rPr lang="en-GB" b="1" dirty="0"/>
              <a:t>Capacity </a:t>
            </a:r>
            <a:r>
              <a:rPr lang="en-GB" dirty="0"/>
              <a:t>worksheet.</a:t>
            </a:r>
          </a:p>
          <a:p>
            <a:pPr marL="228600" lvl="0" indent="-228600">
              <a:spcAft>
                <a:spcPts val="600"/>
              </a:spcAft>
              <a:buAutoNum type="arabicPeriod"/>
            </a:pPr>
            <a:r>
              <a:rPr lang="en-GB" dirty="0"/>
              <a:t>There are again two ways that this can be used:</a:t>
            </a:r>
          </a:p>
          <a:p>
            <a:pPr marL="685800" lvl="1" indent="-228600">
              <a:spcAft>
                <a:spcPts val="600"/>
              </a:spcAft>
              <a:buFont typeface="+mj-lt"/>
              <a:buAutoNum type="alphaLcPeriod"/>
            </a:pPr>
            <a:r>
              <a:rPr lang="en-GB" dirty="0"/>
              <a:t>To see the current capacity of the each facility/unit for treating Covid-19 cases. The capacity will be limited by one or more staff groups, whose numbers would need to be increased to treat more patients.</a:t>
            </a:r>
          </a:p>
          <a:p>
            <a:pPr marL="685800" lvl="1" indent="-228600">
              <a:spcAft>
                <a:spcPts val="600"/>
              </a:spcAft>
              <a:buFont typeface="+mj-lt"/>
              <a:buAutoNum type="alphaLcPeriod"/>
            </a:pPr>
            <a:r>
              <a:rPr lang="en-GB" dirty="0"/>
              <a:t>To see the workforce composition and numbers required to treat a target number of cases, for example at the peak of the surge. </a:t>
            </a:r>
          </a:p>
          <a:p>
            <a:pPr marL="228600" indent="-228600">
              <a:spcAft>
                <a:spcPts val="600"/>
              </a:spcAft>
              <a:buFont typeface="+mj-lt"/>
              <a:buAutoNum type="arabicPeriod"/>
            </a:pPr>
            <a:r>
              <a:rPr lang="en-GB" dirty="0"/>
              <a:t>If </a:t>
            </a:r>
            <a:r>
              <a:rPr lang="en-GB" b="1" dirty="0"/>
              <a:t>Surge requirements per day </a:t>
            </a:r>
            <a:r>
              <a:rPr lang="en-GB" dirty="0"/>
              <a:t>is set to zero, then the workforce gap table simply shows current workforce numbers.</a:t>
            </a:r>
          </a:p>
          <a:p>
            <a:pPr marL="228600" indent="-228600">
              <a:spcAft>
                <a:spcPts val="600"/>
              </a:spcAft>
              <a:buFont typeface="+mj-lt"/>
              <a:buAutoNum type="arabicPeriod"/>
            </a:pPr>
            <a:r>
              <a:rPr lang="en-GB" dirty="0"/>
              <a:t>If </a:t>
            </a:r>
            <a:r>
              <a:rPr lang="en-GB" b="1" dirty="0"/>
              <a:t>Surge requirements per day </a:t>
            </a:r>
            <a:r>
              <a:rPr lang="en-GB" dirty="0"/>
              <a:t>is set to the same value as </a:t>
            </a:r>
            <a:r>
              <a:rPr lang="en-GB" b="1" dirty="0"/>
              <a:t>Current capacity per day</a:t>
            </a:r>
            <a:r>
              <a:rPr lang="en-GB" dirty="0"/>
              <a:t>, then the workforce gap table shows either zero (no under or over-supply, so this is a limiting constraint should your target go up) or </a:t>
            </a:r>
            <a:r>
              <a:rPr lang="en-GB" b="1" dirty="0"/>
              <a:t>green</a:t>
            </a:r>
            <a:r>
              <a:rPr lang="en-GB" dirty="0"/>
              <a:t> for an over-supply.</a:t>
            </a:r>
          </a:p>
          <a:p>
            <a:pPr marL="228600" indent="-228600">
              <a:spcAft>
                <a:spcPts val="600"/>
              </a:spcAft>
              <a:buFont typeface="+mj-lt"/>
              <a:buAutoNum type="arabicPeriod"/>
            </a:pPr>
            <a:r>
              <a:rPr lang="en-GB" dirty="0"/>
              <a:t>If </a:t>
            </a:r>
            <a:r>
              <a:rPr lang="en-GB" b="1" dirty="0"/>
              <a:t>Surge requirements per day </a:t>
            </a:r>
            <a:r>
              <a:rPr lang="en-GB" dirty="0"/>
              <a:t>is greater than </a:t>
            </a:r>
            <a:r>
              <a:rPr lang="en-GB" b="1" dirty="0"/>
              <a:t>Current capacity per day</a:t>
            </a:r>
            <a:r>
              <a:rPr lang="en-GB" dirty="0"/>
              <a:t>, then the workforce gap table shows</a:t>
            </a:r>
            <a:r>
              <a:rPr lang="en-GB" b="1" dirty="0"/>
              <a:t> green</a:t>
            </a:r>
            <a:r>
              <a:rPr lang="en-GB" dirty="0"/>
              <a:t> for over-supply, and </a:t>
            </a:r>
            <a:r>
              <a:rPr lang="en-GB" b="1" dirty="0"/>
              <a:t>red</a:t>
            </a:r>
            <a:r>
              <a:rPr lang="en-GB" dirty="0"/>
              <a:t> for under-supply. As the surge requirements increase, any spare workforce capacity will be used up, so eventually all workforce groups will be in under-supply, and hence </a:t>
            </a:r>
            <a:r>
              <a:rPr lang="en-GB" b="1" dirty="0"/>
              <a:t>red</a:t>
            </a:r>
            <a:r>
              <a:rPr lang="en-GB" dirty="0"/>
              <a:t>.</a:t>
            </a:r>
          </a:p>
          <a:p>
            <a:pPr lvl="0">
              <a:spcAft>
                <a:spcPts val="600"/>
              </a:spcAft>
            </a:pPr>
            <a:r>
              <a:rPr lang="en-GB" dirty="0"/>
              <a:t>The summary tables at the Right and Bottom of the worksheet highlight which workforce groups and facilities/units have the largest gap, as a percentage of their workforce size.</a:t>
            </a: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12</a:t>
            </a:fld>
            <a:endParaRPr lang="en-US" dirty="0"/>
          </a:p>
        </p:txBody>
      </p:sp>
    </p:spTree>
    <p:extLst>
      <p:ext uri="{BB962C8B-B14F-4D97-AF65-F5344CB8AC3E}">
        <p14:creationId xmlns:p14="http://schemas.microsoft.com/office/powerpoint/2010/main" val="3124079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lvl="0" indent="-228600">
              <a:spcBef>
                <a:spcPts val="600"/>
              </a:spcBef>
              <a:spcAft>
                <a:spcPts val="600"/>
              </a:spcAft>
              <a:buAutoNum type="arabicPeriod"/>
            </a:pPr>
            <a:r>
              <a:rPr lang="en-GB" dirty="0"/>
              <a:t>Go to the </a:t>
            </a:r>
            <a:r>
              <a:rPr lang="en-GB" b="1" dirty="0"/>
              <a:t>Dashboard </a:t>
            </a:r>
            <a:r>
              <a:rPr lang="en-GB" dirty="0"/>
              <a:t>worksheet.</a:t>
            </a:r>
          </a:p>
          <a:p>
            <a:pPr marL="228600" lvl="0" indent="-228600">
              <a:spcBef>
                <a:spcPts val="600"/>
              </a:spcBef>
              <a:spcAft>
                <a:spcPts val="600"/>
              </a:spcAft>
              <a:buAutoNum type="arabicPeriod"/>
            </a:pPr>
            <a:r>
              <a:rPr lang="en-GB" dirty="0"/>
              <a:t>This is a way to compare the impact of the surge on different workforce groups. It show the cases over time, for the selected workforce, and the current maximum capacity as shown by the horizontal red line. It may be helpful in thinking about when the surge is expected, and responses such as skills mix and task sharing.</a:t>
            </a:r>
          </a:p>
          <a:p>
            <a:pPr marL="228600" lvl="0" indent="-228600">
              <a:spcBef>
                <a:spcPts val="600"/>
              </a:spcBef>
              <a:spcAft>
                <a:spcPts val="600"/>
              </a:spcAft>
              <a:buAutoNum type="arabicPeriod"/>
            </a:pPr>
            <a:r>
              <a:rPr lang="en-GB" dirty="0"/>
              <a:t>You can compare up to three workforce groups.</a:t>
            </a:r>
          </a:p>
          <a:p>
            <a:pPr marL="228600" lvl="0" indent="-228600">
              <a:spcBef>
                <a:spcPts val="600"/>
              </a:spcBef>
              <a:spcAft>
                <a:spcPts val="600"/>
              </a:spcAft>
              <a:buAutoNum type="arabicPeriod"/>
            </a:pPr>
            <a:r>
              <a:rPr lang="en-GB" dirty="0"/>
              <a:t>This worksheet does not consider workforce facilities/units, only the current numbers and epidemiological data. </a:t>
            </a:r>
          </a:p>
          <a:p>
            <a:pPr lvl="0">
              <a:spcBef>
                <a:spcPts val="600"/>
              </a:spcBef>
              <a:spcAft>
                <a:spcPts val="600"/>
              </a:spcAft>
            </a:pPr>
            <a:endParaRPr lang="en-GB" dirty="0"/>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13</a:t>
            </a:fld>
            <a:endParaRPr lang="en-US" dirty="0"/>
          </a:p>
        </p:txBody>
      </p:sp>
    </p:spTree>
    <p:extLst>
      <p:ext uri="{BB962C8B-B14F-4D97-AF65-F5344CB8AC3E}">
        <p14:creationId xmlns:p14="http://schemas.microsoft.com/office/powerpoint/2010/main" val="153261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latin typeface="Calibri" panose="020F0502020204030204" pitchFamily="34" charset="0"/>
                <a:cs typeface="Calibri" panose="020F0502020204030204" pitchFamily="34" charset="0"/>
              </a:rPr>
              <a:t>Go to the Surge worksheet</a:t>
            </a:r>
          </a:p>
          <a:p>
            <a:pPr marL="228600" indent="-228600">
              <a:spcAft>
                <a:spcPts val="600"/>
              </a:spcAft>
              <a:buAutoNum type="arabicPeriod"/>
            </a:pPr>
            <a:r>
              <a:rPr lang="en-US" dirty="0">
                <a:latin typeface="Calibri" panose="020F0502020204030204" pitchFamily="34" charset="0"/>
                <a:cs typeface="Calibri" panose="020F0502020204030204" pitchFamily="34" charset="0"/>
              </a:rPr>
              <a:t>This presents the gap between current workforce numbers and the peak surge.</a:t>
            </a:r>
          </a:p>
          <a:p>
            <a:pPr marL="228600" indent="-228600">
              <a:spcAft>
                <a:spcPts val="600"/>
              </a:spcAft>
              <a:buAutoNum type="arabicPeriod"/>
            </a:pPr>
            <a:r>
              <a:rPr lang="en-US" dirty="0">
                <a:latin typeface="Calibri" panose="020F0502020204030204" pitchFamily="34" charset="0"/>
                <a:cs typeface="Calibri" panose="020F0502020204030204" pitchFamily="34" charset="0"/>
              </a:rPr>
              <a:t>The workforces are displayed in groups for clarity:</a:t>
            </a:r>
          </a:p>
          <a:p>
            <a:pPr marL="628650" lvl="1" indent="-171450">
              <a:spcAft>
                <a:spcPts val="600"/>
              </a:spcAft>
              <a:buFont typeface="Wingdings" pitchFamily="2" charset="2"/>
              <a:buChar char="§"/>
            </a:pPr>
            <a:r>
              <a:rPr lang="en-US" b="1" dirty="0">
                <a:latin typeface="Calibri" panose="020F0502020204030204" pitchFamily="34" charset="0"/>
                <a:cs typeface="Calibri" panose="020F0502020204030204" pitchFamily="34" charset="0"/>
              </a:rPr>
              <a:t>Medical practitioners</a:t>
            </a:r>
            <a:r>
              <a:rPr lang="en-US" dirty="0">
                <a:latin typeface="Calibri" panose="020F0502020204030204" pitchFamily="34" charset="0"/>
                <a:cs typeface="Calibri" panose="020F0502020204030204" pitchFamily="34" charset="0"/>
              </a:rPr>
              <a:t> – General medical practitioner, Specialist medical practitioner (Critical care, Dialysis, ECMO, Radiology, Hospital medicine) </a:t>
            </a:r>
          </a:p>
          <a:p>
            <a:pPr marL="628650" lvl="1" indent="-171450">
              <a:spcAft>
                <a:spcPts val="600"/>
              </a:spcAft>
              <a:buFont typeface="Wingdings" pitchFamily="2" charset="2"/>
              <a:buChar char="§"/>
            </a:pPr>
            <a:r>
              <a:rPr lang="en-US" b="1" dirty="0">
                <a:latin typeface="Calibri" panose="020F0502020204030204" pitchFamily="34" charset="0"/>
                <a:cs typeface="Calibri" panose="020F0502020204030204" pitchFamily="34" charset="0"/>
              </a:rPr>
              <a:t>Nursing professionals </a:t>
            </a:r>
            <a:r>
              <a:rPr lang="en-US" dirty="0">
                <a:latin typeface="Calibri" panose="020F0502020204030204" pitchFamily="34" charset="0"/>
                <a:cs typeface="Calibri" panose="020F0502020204030204" pitchFamily="34" charset="0"/>
              </a:rPr>
              <a:t>– Outpatient, Ward, Critical care, ECMO, Dialysis</a:t>
            </a:r>
          </a:p>
          <a:p>
            <a:pPr marL="628650" lvl="1" indent="-171450">
              <a:spcAft>
                <a:spcPts val="600"/>
              </a:spcAft>
              <a:buFont typeface="Wingdings" pitchFamily="2" charset="2"/>
              <a:buChar char="§"/>
            </a:pPr>
            <a:r>
              <a:rPr lang="en-US" b="1" dirty="0">
                <a:latin typeface="Calibri" panose="020F0502020204030204" pitchFamily="34" charset="0"/>
                <a:cs typeface="Calibri" panose="020F0502020204030204" pitchFamily="34" charset="0"/>
              </a:rPr>
              <a:t>Other professionals </a:t>
            </a:r>
            <a:r>
              <a:rPr lang="en-US" dirty="0">
                <a:latin typeface="Calibri" panose="020F0502020204030204" pitchFamily="34" charset="0"/>
                <a:cs typeface="Calibri" panose="020F0502020204030204" pitchFamily="34" charset="0"/>
              </a:rPr>
              <a:t>– Respiratory therapist, Medical technician (Radiology), Pharmaceutical and Lab technician, Dietician and Nutritionist</a:t>
            </a:r>
          </a:p>
          <a:p>
            <a:pPr marL="628650" lvl="1" indent="-171450">
              <a:spcAft>
                <a:spcPts val="600"/>
              </a:spcAft>
              <a:buFont typeface="Wingdings" pitchFamily="2" charset="2"/>
              <a:buChar char="§"/>
            </a:pPr>
            <a:r>
              <a:rPr lang="en-US" b="1" dirty="0">
                <a:latin typeface="Calibri" panose="020F0502020204030204" pitchFamily="34" charset="0"/>
                <a:cs typeface="Calibri" panose="020F0502020204030204" pitchFamily="34" charset="0"/>
              </a:rPr>
              <a:t>Hospital and patient support</a:t>
            </a:r>
            <a:r>
              <a:rPr lang="en-US" dirty="0">
                <a:latin typeface="Calibri" panose="020F0502020204030204" pitchFamily="34" charset="0"/>
                <a:cs typeface="Calibri" panose="020F0502020204030204" pitchFamily="34" charset="0"/>
              </a:rPr>
              <a:t> – Cleaner/Helper, Medical secretaries, Social work &amp; counselling, Physio &amp; occupational therapy, Case Manager, Health/Medical assistant</a:t>
            </a:r>
            <a:endParaRPr lang="en-US" b="1" dirty="0">
              <a:latin typeface="Calibri" panose="020F0502020204030204" pitchFamily="34" charset="0"/>
              <a:cs typeface="Calibri" panose="020F0502020204030204" pitchFamily="34" charset="0"/>
            </a:endParaRP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14</a:t>
            </a:fld>
            <a:endParaRPr lang="en-US" dirty="0"/>
          </a:p>
        </p:txBody>
      </p:sp>
    </p:spTree>
    <p:extLst>
      <p:ext uri="{BB962C8B-B14F-4D97-AF65-F5344CB8AC3E}">
        <p14:creationId xmlns:p14="http://schemas.microsoft.com/office/powerpoint/2010/main" val="295383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Aft>
                <a:spcPts val="600"/>
              </a:spcAft>
            </a:pPr>
            <a:r>
              <a:rPr lang="en-US" dirty="0">
                <a:highlight>
                  <a:srgbClr val="FFFF00"/>
                </a:highlight>
                <a:latin typeface="Calibri" panose="020F0502020204030204" pitchFamily="34" charset="0"/>
                <a:cs typeface="Calibri" panose="020F0502020204030204" pitchFamily="34" charset="0"/>
              </a:rPr>
              <a:t>Skill or role substitution can be used to supplement a workforce group, either to reduce shortages, or to provide support so that the group being supported can, in turn, support another group at higher level of skill. </a:t>
            </a: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15</a:t>
            </a:fld>
            <a:endParaRPr lang="en-US" dirty="0"/>
          </a:p>
        </p:txBody>
      </p:sp>
    </p:spTree>
    <p:extLst>
      <p:ext uri="{BB962C8B-B14F-4D97-AF65-F5344CB8AC3E}">
        <p14:creationId xmlns:p14="http://schemas.microsoft.com/office/powerpoint/2010/main" val="143499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Go to the Role substitution worksheet</a:t>
            </a:r>
          </a:p>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Any horizontal workforce groups can be defined. These are new groups from outside the health system, for example those recently retired, and newly qualified and final year students</a:t>
            </a:r>
          </a:p>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Vertical workforce groups are those that already exist in the system, hence they have the same names. They are “acting up”, that is working to support a workforce at a higher skill level. We assume acting down is not needed.</a:t>
            </a:r>
          </a:p>
          <a:p>
            <a:pPr marL="228600" lvl="0" indent="-228600">
              <a:spcAft>
                <a:spcPts val="600"/>
              </a:spcAft>
              <a:buFont typeface="+mj-lt"/>
              <a:buAutoNum type="arabicPeriod"/>
            </a:pPr>
            <a:r>
              <a:rPr lang="en-US" dirty="0">
                <a:highlight>
                  <a:srgbClr val="FFFF00"/>
                </a:highlight>
                <a:latin typeface="Calibri" panose="020F0502020204030204" pitchFamily="34" charset="0"/>
                <a:cs typeface="Calibri" panose="020F0502020204030204" pitchFamily="34" charset="0"/>
              </a:rPr>
              <a:t>Define how many of these supporting staff can be supervised by one existing staff member at the level they are supporting. This will vary according to the experience of the supporting workforce. This means that 100 supporting staff, where one existing staff member is needed to supervise five of them, will provide a net number of 80 additional staff.</a:t>
            </a: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16</a:t>
            </a:fld>
            <a:endParaRPr lang="en-US" dirty="0"/>
          </a:p>
        </p:txBody>
      </p:sp>
    </p:spTree>
    <p:extLst>
      <p:ext uri="{BB962C8B-B14F-4D97-AF65-F5344CB8AC3E}">
        <p14:creationId xmlns:p14="http://schemas.microsoft.com/office/powerpoint/2010/main" val="158598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Go to the </a:t>
            </a:r>
            <a:r>
              <a:rPr lang="en-US" b="1" dirty="0">
                <a:highlight>
                  <a:srgbClr val="FFFF00"/>
                </a:highlight>
                <a:latin typeface="Calibri" panose="020F0502020204030204" pitchFamily="34" charset="0"/>
                <a:cs typeface="Calibri" panose="020F0502020204030204" pitchFamily="34" charset="0"/>
              </a:rPr>
              <a:t>Skill mix </a:t>
            </a:r>
            <a:r>
              <a:rPr lang="en-US" dirty="0">
                <a:highlight>
                  <a:srgbClr val="FFFF00"/>
                </a:highlight>
                <a:latin typeface="Calibri" panose="020F0502020204030204" pitchFamily="34" charset="0"/>
                <a:cs typeface="Calibri" panose="020F0502020204030204" pitchFamily="34" charset="0"/>
              </a:rPr>
              <a:t>worksheet</a:t>
            </a:r>
          </a:p>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Check that the Demand-Supply Gap is correct, according to the settings in the </a:t>
            </a:r>
            <a:r>
              <a:rPr lang="en-US" b="1" dirty="0">
                <a:highlight>
                  <a:srgbClr val="FFFF00"/>
                </a:highlight>
                <a:latin typeface="Calibri" panose="020F0502020204030204" pitchFamily="34" charset="0"/>
                <a:cs typeface="Calibri" panose="020F0502020204030204" pitchFamily="34" charset="0"/>
              </a:rPr>
              <a:t>Policy options</a:t>
            </a:r>
            <a:r>
              <a:rPr lang="en-US" dirty="0">
                <a:highlight>
                  <a:srgbClr val="FFFF00"/>
                </a:highlight>
                <a:latin typeface="Calibri" panose="020F0502020204030204" pitchFamily="34" charset="0"/>
                <a:cs typeface="Calibri" panose="020F0502020204030204" pitchFamily="34" charset="0"/>
              </a:rPr>
              <a:t> worksheet, This should be set to the required number of future cases. The </a:t>
            </a:r>
            <a:r>
              <a:rPr lang="en-US" b="1" dirty="0">
                <a:highlight>
                  <a:srgbClr val="FFFF00"/>
                </a:highlight>
                <a:latin typeface="Calibri" panose="020F0502020204030204" pitchFamily="34" charset="0"/>
                <a:cs typeface="Calibri" panose="020F0502020204030204" pitchFamily="34" charset="0"/>
              </a:rPr>
              <a:t>Skill mix</a:t>
            </a:r>
            <a:r>
              <a:rPr lang="en-US" dirty="0">
                <a:highlight>
                  <a:srgbClr val="FFFF00"/>
                </a:highlight>
                <a:latin typeface="Calibri" panose="020F0502020204030204" pitchFamily="34" charset="0"/>
                <a:cs typeface="Calibri" panose="020F0502020204030204" pitchFamily="34" charset="0"/>
              </a:rPr>
              <a:t> worksheet can then be used to investigate ways of reducing any shortages, or shifting from one group in over-supply to another in under-supply.</a:t>
            </a:r>
          </a:p>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Note that for vertical substitution, the workforce group than is supporting another group at at higher level will decrease and the supported level will increase. So if 100 nurses move up to support hospital doctors to cover 20% of their tasks, then nurse numbers will decrease by 20, and hospital doctors increase by 16, taking accounting of supervision.</a:t>
            </a:r>
          </a:p>
        </p:txBody>
      </p:sp>
      <p:sp>
        <p:nvSpPr>
          <p:cNvPr id="4" name="Slide Number Placeholder 3"/>
          <p:cNvSpPr>
            <a:spLocks noGrp="1"/>
          </p:cNvSpPr>
          <p:nvPr>
            <p:ph type="sldNum" sz="quarter" idx="5"/>
          </p:nvPr>
        </p:nvSpPr>
        <p:spPr/>
        <p:txBody>
          <a:bodyPr/>
          <a:lstStyle/>
          <a:p>
            <a:fld id="{512B3EA2-B186-4FE4-8D00-258498A8F2A7}" type="slidenum">
              <a:rPr lang="en-US" smtClean="0"/>
              <a:t>17</a:t>
            </a:fld>
            <a:endParaRPr lang="en-US" dirty="0"/>
          </a:p>
        </p:txBody>
      </p:sp>
    </p:spTree>
    <p:extLst>
      <p:ext uri="{BB962C8B-B14F-4D97-AF65-F5344CB8AC3E}">
        <p14:creationId xmlns:p14="http://schemas.microsoft.com/office/powerpoint/2010/main" val="226368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These updates are not prioritized and will be revised as we get user feedback and requests for change.</a:t>
            </a:r>
          </a:p>
        </p:txBody>
      </p:sp>
      <p:sp>
        <p:nvSpPr>
          <p:cNvPr id="4" name="Slide Number Placeholder 3"/>
          <p:cNvSpPr>
            <a:spLocks noGrp="1"/>
          </p:cNvSpPr>
          <p:nvPr>
            <p:ph type="sldNum" sz="quarter" idx="5"/>
          </p:nvPr>
        </p:nvSpPr>
        <p:spPr/>
        <p:txBody>
          <a:bodyPr/>
          <a:lstStyle/>
          <a:p>
            <a:fld id="{512B3EA2-B186-4FE4-8D00-258498A8F2A7}" type="slidenum">
              <a:rPr lang="en-US" smtClean="0"/>
              <a:t>18</a:t>
            </a:fld>
            <a:endParaRPr lang="en-US" dirty="0"/>
          </a:p>
        </p:txBody>
      </p:sp>
    </p:spTree>
    <p:extLst>
      <p:ext uri="{BB962C8B-B14F-4D97-AF65-F5344CB8AC3E}">
        <p14:creationId xmlns:p14="http://schemas.microsoft.com/office/powerpoint/2010/main" val="369741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19</a:t>
            </a:fld>
            <a:endParaRPr lang="en-US" dirty="0"/>
          </a:p>
        </p:txBody>
      </p:sp>
    </p:spTree>
    <p:extLst>
      <p:ext uri="{BB962C8B-B14F-4D97-AF65-F5344CB8AC3E}">
        <p14:creationId xmlns:p14="http://schemas.microsoft.com/office/powerpoint/2010/main" val="2129957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tool is to help you understand your current health workforce, the capability for dealing with Covid-19 patients, and what needs to change to meet a predicted surge in cases.</a:t>
            </a:r>
          </a:p>
          <a:p>
            <a:endParaRPr lang="en-US" dirty="0"/>
          </a:p>
          <a:p>
            <a:r>
              <a:rPr lang="en-US" dirty="0"/>
              <a:t>It won’t provide exact answers, because every member state has a different health system, with different processes, workforce groups and skills mix. But it will help you to think about what is needed, and where to concentrate your efforts.</a:t>
            </a:r>
          </a:p>
        </p:txBody>
      </p:sp>
      <p:sp>
        <p:nvSpPr>
          <p:cNvPr id="4" name="Slide Number Placeholder 3"/>
          <p:cNvSpPr>
            <a:spLocks noGrp="1"/>
          </p:cNvSpPr>
          <p:nvPr>
            <p:ph type="sldNum" sz="quarter" idx="5"/>
          </p:nvPr>
        </p:nvSpPr>
        <p:spPr/>
        <p:txBody>
          <a:bodyPr/>
          <a:lstStyle/>
          <a:p>
            <a:fld id="{907DFC79-30DA-484F-85C8-36E3971802A1}" type="slidenum">
              <a:rPr lang="en-US" smtClean="0"/>
              <a:t>2</a:t>
            </a:fld>
            <a:endParaRPr lang="en-US" dirty="0"/>
          </a:p>
        </p:txBody>
      </p:sp>
    </p:spTree>
    <p:extLst>
      <p:ext uri="{BB962C8B-B14F-4D97-AF65-F5344CB8AC3E}">
        <p14:creationId xmlns:p14="http://schemas.microsoft.com/office/powerpoint/2010/main" val="266174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US" dirty="0"/>
              <a:t>This shows what the tool does and does not do. The tool doesn’t cover everything, and some areas are currently out of scope but may be considered for future releases.</a:t>
            </a:r>
          </a:p>
          <a:p>
            <a:pPr>
              <a:spcBef>
                <a:spcPts val="600"/>
              </a:spcBef>
              <a:spcAft>
                <a:spcPts val="600"/>
              </a:spcAft>
            </a:pPr>
            <a:r>
              <a:rPr lang="en-US" dirty="0"/>
              <a:t>Although this is not a forecasting tool, it can be linked it to the output from predictive models, in terms of the number and severity of Covid-19 cases over time. </a:t>
            </a:r>
          </a:p>
          <a:p>
            <a:pPr>
              <a:spcBef>
                <a:spcPts val="600"/>
              </a:spcBef>
              <a:spcAft>
                <a:spcPts val="600"/>
              </a:spcAft>
            </a:pPr>
            <a:r>
              <a:rPr lang="en-US" dirty="0"/>
              <a:t>It is currently set up to link to the </a:t>
            </a:r>
            <a:r>
              <a:rPr lang="en-US" b="1" dirty="0"/>
              <a:t>Adappt</a:t>
            </a:r>
            <a:r>
              <a:rPr lang="en-US" dirty="0"/>
              <a:t> </a:t>
            </a:r>
            <a:r>
              <a:rPr lang="en-US" b="1" dirty="0"/>
              <a:t>Surge Planning Support Tool, </a:t>
            </a:r>
            <a:r>
              <a:rPr lang="en-US" dirty="0"/>
              <a:t>should you wish to import the data. This is manual process and will require you to run both tools.</a:t>
            </a:r>
          </a:p>
        </p:txBody>
      </p:sp>
      <p:sp>
        <p:nvSpPr>
          <p:cNvPr id="4" name="Slide Number Placeholder 3"/>
          <p:cNvSpPr>
            <a:spLocks noGrp="1"/>
          </p:cNvSpPr>
          <p:nvPr>
            <p:ph type="sldNum" sz="quarter" idx="5"/>
          </p:nvPr>
        </p:nvSpPr>
        <p:spPr/>
        <p:txBody>
          <a:bodyPr/>
          <a:lstStyle/>
          <a:p>
            <a:fld id="{512B3EA2-B186-4FE4-8D00-258498A8F2A7}" type="slidenum">
              <a:rPr lang="en-US" smtClean="0"/>
              <a:t>3</a:t>
            </a:fld>
            <a:endParaRPr lang="en-US" dirty="0"/>
          </a:p>
        </p:txBody>
      </p:sp>
    </p:spTree>
    <p:extLst>
      <p:ext uri="{BB962C8B-B14F-4D97-AF65-F5344CB8AC3E}">
        <p14:creationId xmlns:p14="http://schemas.microsoft.com/office/powerpoint/2010/main" val="69762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US" dirty="0"/>
              <a:t>The tool </a:t>
            </a:r>
            <a:r>
              <a:rPr lang="en-US" i="0" dirty="0"/>
              <a:t>allows you to address several important questions:</a:t>
            </a:r>
            <a:endParaRPr lang="en-US" b="0" i="0" dirty="0"/>
          </a:p>
          <a:p>
            <a:pPr marL="228600" marR="0" lvl="0" indent="-228600" algn="l" defTabSz="914400" rtl="0" eaLnBrk="1" fontAlgn="auto" latinLnBrk="0" hangingPunct="1">
              <a:lnSpc>
                <a:spcPct val="100000"/>
              </a:lnSpc>
              <a:spcBef>
                <a:spcPts val="600"/>
              </a:spcBef>
              <a:spcAft>
                <a:spcPts val="600"/>
              </a:spcAft>
              <a:buClrTx/>
              <a:buSzTx/>
              <a:buFont typeface="+mj-lt"/>
              <a:buAutoNum type="arabicPeriod"/>
              <a:tabLst/>
              <a:defRPr/>
            </a:pPr>
            <a:r>
              <a:rPr lang="en-US" b="0" i="0" dirty="0">
                <a:cs typeface="Calibri" panose="020F0502020204030204" pitchFamily="34" charset="0"/>
              </a:rPr>
              <a:t>What staff groups and numbers are needed to achieve a target number of Covid-19 patients per day?</a:t>
            </a:r>
          </a:p>
          <a:p>
            <a:pPr marL="228600" indent="-228600">
              <a:lnSpc>
                <a:spcPct val="100000"/>
              </a:lnSpc>
              <a:spcBef>
                <a:spcPts val="0"/>
              </a:spcBef>
              <a:spcAft>
                <a:spcPts val="600"/>
              </a:spcAft>
              <a:buFont typeface="+mj-lt"/>
              <a:buAutoNum type="arabicPeriod"/>
            </a:pPr>
            <a:r>
              <a:rPr lang="en-US" b="0" i="0" dirty="0">
                <a:cs typeface="Calibri" panose="020F0502020204030204" pitchFamily="34" charset="0"/>
              </a:rPr>
              <a:t>What is the current capacity of my workforce?</a:t>
            </a:r>
          </a:p>
          <a:p>
            <a:pPr marL="228600" indent="-228600">
              <a:lnSpc>
                <a:spcPct val="100000"/>
              </a:lnSpc>
              <a:spcBef>
                <a:spcPts val="0"/>
              </a:spcBef>
              <a:spcAft>
                <a:spcPts val="600"/>
              </a:spcAft>
              <a:buFont typeface="+mj-lt"/>
              <a:buAutoNum type="arabicPeriod"/>
            </a:pPr>
            <a:r>
              <a:rPr lang="en-US" b="0" i="0" dirty="0">
                <a:cs typeface="Calibri" panose="020F0502020204030204" pitchFamily="34" charset="0"/>
              </a:rPr>
              <a:t>What staff groups and/or health facilities/work units are under most pressure?</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b="0" i="0" dirty="0">
                <a:cs typeface="Calibri" panose="020F0502020204030204" pitchFamily="34" charset="0"/>
              </a:rPr>
              <a:t>What is the impact of the surge on different workforce groups?</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b="0" i="0" dirty="0">
                <a:cs typeface="Calibri" panose="020F0502020204030204" pitchFamily="34" charset="0"/>
              </a:rPr>
              <a:t>How much do different workforce groups needs to scale up to meet the surge?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b="0" i="0" dirty="0">
                <a:cs typeface="Calibri" panose="020F0502020204030204" pitchFamily="34" charset="0"/>
              </a:rPr>
              <a:t>In other words, to better understand the gap between what you have now, what you will need in the future, and the best ways to close the gap.</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endParaRPr lang="en-US" b="0" i="1" dirty="0">
              <a:cs typeface="Calibri" panose="020F0502020204030204" pitchFamily="34" charset="0"/>
            </a:endParaRPr>
          </a:p>
          <a:p>
            <a:pPr>
              <a:lnSpc>
                <a:spcPct val="100000"/>
              </a:lnSpc>
              <a:spcBef>
                <a:spcPts val="0"/>
              </a:spcBef>
              <a:spcAft>
                <a:spcPts val="600"/>
              </a:spcAft>
            </a:pPr>
            <a:endParaRPr lang="en-US" b="1" i="1" dirty="0">
              <a:solidFill>
                <a:schemeClr val="bg1"/>
              </a:solidFill>
              <a:cs typeface="Calibri" panose="020F050202020403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b="1" i="1" dirty="0">
              <a:solidFill>
                <a:schemeClr val="bg1"/>
              </a:solidFill>
              <a:cs typeface="Calibri" panose="020F0502020204030204" pitchFamily="34" charset="0"/>
            </a:endParaRPr>
          </a:p>
          <a:p>
            <a:pPr>
              <a:spcBef>
                <a:spcPts val="600"/>
              </a:spcBef>
              <a:spcAft>
                <a:spcPts val="600"/>
              </a:spcAft>
            </a:pPr>
            <a:endParaRPr lang="en-US" dirty="0"/>
          </a:p>
          <a:p>
            <a:pPr marL="228600" indent="-228600">
              <a:spcBef>
                <a:spcPts val="600"/>
              </a:spcBef>
              <a:spcAft>
                <a:spcPts val="600"/>
              </a:spcAft>
              <a:buFont typeface="+mj-lt"/>
              <a:buAutoNum type="arabicPeriod"/>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4</a:t>
            </a:fld>
            <a:endParaRPr lang="en-US" dirty="0"/>
          </a:p>
        </p:txBody>
      </p:sp>
    </p:spTree>
    <p:extLst>
      <p:ext uri="{BB962C8B-B14F-4D97-AF65-F5344CB8AC3E}">
        <p14:creationId xmlns:p14="http://schemas.microsoft.com/office/powerpoint/2010/main" val="479736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GB" dirty="0">
                <a:cs typeface="Calibri" panose="020F0502020204030204" pitchFamily="34" charset="0"/>
              </a:rPr>
              <a:t>The </a:t>
            </a:r>
            <a:r>
              <a:rPr lang="en-GB" b="1" dirty="0">
                <a:cs typeface="Calibri" panose="020F0502020204030204" pitchFamily="34" charset="0"/>
              </a:rPr>
              <a:t>Reference</a:t>
            </a:r>
            <a:r>
              <a:rPr lang="en-GB" dirty="0">
                <a:cs typeface="Calibri" panose="020F0502020204030204" pitchFamily="34" charset="0"/>
              </a:rPr>
              <a:t> data used in the calculations is provided for review. This is important so that you can see the underlying assumptions and calculations that have been made.</a:t>
            </a:r>
          </a:p>
        </p:txBody>
      </p:sp>
      <p:sp>
        <p:nvSpPr>
          <p:cNvPr id="4" name="Slide Number Placeholder 3"/>
          <p:cNvSpPr>
            <a:spLocks noGrp="1"/>
          </p:cNvSpPr>
          <p:nvPr>
            <p:ph type="sldNum" sz="quarter" idx="5"/>
          </p:nvPr>
        </p:nvSpPr>
        <p:spPr/>
        <p:txBody>
          <a:bodyPr/>
          <a:lstStyle/>
          <a:p>
            <a:fld id="{512B3EA2-B186-4FE4-8D00-258498A8F2A7}" type="slidenum">
              <a:rPr lang="en-US" smtClean="0"/>
              <a:t>5</a:t>
            </a:fld>
            <a:endParaRPr lang="en-US" dirty="0"/>
          </a:p>
        </p:txBody>
      </p:sp>
    </p:spTree>
    <p:extLst>
      <p:ext uri="{BB962C8B-B14F-4D97-AF65-F5344CB8AC3E}">
        <p14:creationId xmlns:p14="http://schemas.microsoft.com/office/powerpoint/2010/main" val="318689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US" dirty="0">
                <a:cs typeface="Calibri" panose="020F0502020204030204" pitchFamily="34" charset="0"/>
              </a:rPr>
              <a:t>The tool is populated with example data, but you can replace it with your own. </a:t>
            </a:r>
            <a:r>
              <a:rPr lang="en-GB" dirty="0"/>
              <a:t>The worksheet is protected, so only data input cells can be changed. </a:t>
            </a:r>
          </a:p>
          <a:p>
            <a:pPr marL="228600" indent="-228600">
              <a:spcBef>
                <a:spcPts val="600"/>
              </a:spcBef>
              <a:spcAft>
                <a:spcPts val="600"/>
              </a:spcAft>
              <a:buFont typeface="+mj-lt"/>
              <a:buAutoNum type="arabicPeriod"/>
            </a:pPr>
            <a:r>
              <a:rPr lang="en-GB" dirty="0"/>
              <a:t>Go to the Staff Groups worksheet.</a:t>
            </a:r>
          </a:p>
          <a:p>
            <a:pPr marL="228600" indent="-228600">
              <a:spcBef>
                <a:spcPts val="600"/>
              </a:spcBef>
              <a:spcAft>
                <a:spcPts val="600"/>
              </a:spcAft>
              <a:buFont typeface="+mj-lt"/>
              <a:buAutoNum type="arabicPeriod"/>
            </a:pPr>
            <a:r>
              <a:rPr lang="en-GB" dirty="0"/>
              <a:t>The staff groups are pre-defined and linked to the data in the </a:t>
            </a:r>
            <a:r>
              <a:rPr lang="en-GB" b="1" dirty="0"/>
              <a:t>Reference </a:t>
            </a:r>
            <a:r>
              <a:rPr lang="en-GB" dirty="0"/>
              <a:t>worksheets. You can change the names to reflect your own occupational titles, but you shouldn’t change their scope of practice. For example, you could re-name “Nursing professional (Ward)” to “Ward nurse”, but if you change to “Nurse practitioner” then the interventions, procedures and times to treat Covid-19 patients may be incorrect. </a:t>
            </a:r>
            <a:r>
              <a:rPr lang="en-US" dirty="0">
                <a:cs typeface="Calibri" panose="020F0502020204030204" pitchFamily="34" charset="0"/>
              </a:rPr>
              <a:t>If the staff groups skills need to be changed, then the data will need to be updated accordingly. </a:t>
            </a:r>
            <a:r>
              <a:rPr lang="en-GB" dirty="0"/>
              <a:t>This is not recommended unless you have expert knowledge. Patient time per 24hrs (</a:t>
            </a:r>
            <a:r>
              <a:rPr lang="en-GB" b="1" dirty="0"/>
              <a:t>green</a:t>
            </a:r>
            <a:r>
              <a:rPr lang="en-GB" dirty="0"/>
              <a:t>) is calculated and is not an input.</a:t>
            </a:r>
          </a:p>
          <a:p>
            <a:pPr marL="228600" indent="-228600">
              <a:spcBef>
                <a:spcPts val="600"/>
              </a:spcBef>
              <a:spcAft>
                <a:spcPts val="600"/>
              </a:spcAft>
              <a:buFont typeface="+mj-lt"/>
              <a:buAutoNum type="arabicPeriod"/>
            </a:pPr>
            <a:r>
              <a:rPr lang="en-GB" dirty="0"/>
              <a:t>The calculations use hours per working day. If you are not using Shifts per week and Hours per shift, you can set Shifts per week to 7 and Hours per shift to the desired number of Hours per working day. </a:t>
            </a:r>
            <a:endParaRPr lang="en-US"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12B3EA2-B186-4FE4-8D00-258498A8F2A7}" type="slidenum">
              <a:rPr lang="en-US" smtClean="0"/>
              <a:t>6</a:t>
            </a:fld>
            <a:endParaRPr lang="en-US" dirty="0"/>
          </a:p>
        </p:txBody>
      </p:sp>
    </p:spTree>
    <p:extLst>
      <p:ext uri="{BB962C8B-B14F-4D97-AF65-F5344CB8AC3E}">
        <p14:creationId xmlns:p14="http://schemas.microsoft.com/office/powerpoint/2010/main" val="185372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GB" sz="1000" dirty="0">
                <a:cs typeface="Calibri" panose="020F0502020204030204" pitchFamily="34" charset="0"/>
              </a:rPr>
              <a:t>Updating these worksheets needs to be done carefully.</a:t>
            </a:r>
          </a:p>
          <a:p>
            <a:pPr marL="228600" indent="-228600">
              <a:spcBef>
                <a:spcPts val="600"/>
              </a:spcBef>
              <a:spcAft>
                <a:spcPts val="600"/>
              </a:spcAft>
              <a:buFont typeface="+mj-lt"/>
              <a:buAutoNum type="arabicPeriod"/>
            </a:pPr>
            <a:r>
              <a:rPr lang="en-GB" sz="1000" dirty="0">
                <a:cs typeface="Calibri" panose="020F0502020204030204" pitchFamily="34" charset="0"/>
              </a:rPr>
              <a:t>The worksheets are locked. Please contact us for the Password (see the Further Information slide).</a:t>
            </a:r>
          </a:p>
          <a:p>
            <a:pPr marL="228600" indent="-228600">
              <a:spcBef>
                <a:spcPts val="600"/>
              </a:spcBef>
              <a:spcAft>
                <a:spcPts val="600"/>
              </a:spcAft>
              <a:buFont typeface="+mj-lt"/>
              <a:buAutoNum type="arabicPeriod"/>
            </a:pPr>
            <a:r>
              <a:rPr lang="en-GB" sz="1000" dirty="0">
                <a:cs typeface="Calibri" panose="020F0502020204030204" pitchFamily="34" charset="0"/>
              </a:rPr>
              <a:t>Data needs to be provided for all the staff groups, across all levels of severity from Mild to Critical.</a:t>
            </a:r>
          </a:p>
          <a:p>
            <a:pPr marL="228600" indent="-228600">
              <a:spcBef>
                <a:spcPts val="600"/>
              </a:spcBef>
              <a:spcAft>
                <a:spcPts val="600"/>
              </a:spcAft>
              <a:buFont typeface="+mj-lt"/>
              <a:buAutoNum type="arabicPeriod"/>
            </a:pPr>
            <a:r>
              <a:rPr lang="en-GB" sz="1000" dirty="0">
                <a:cs typeface="Calibri" panose="020F0502020204030204" pitchFamily="34" charset="0"/>
              </a:rPr>
              <a:t>Check that the average length of stay is correct and revise if needed. This should be based on evidence, as should all the data.</a:t>
            </a:r>
          </a:p>
          <a:p>
            <a:pPr marL="228600" indent="-228600">
              <a:spcBef>
                <a:spcPts val="600"/>
              </a:spcBef>
              <a:spcAft>
                <a:spcPts val="600"/>
              </a:spcAft>
              <a:buFont typeface="+mj-lt"/>
              <a:buAutoNum type="arabicPeriod"/>
            </a:pPr>
            <a:r>
              <a:rPr lang="en-GB" sz="1000" dirty="0">
                <a:cs typeface="Calibri" panose="020F0502020204030204" pitchFamily="34" charset="0"/>
              </a:rPr>
              <a:t>Mild and Moderate patient needs assume that all procedures are done once per stay. The Median time is used (this must be Column F). The Group ID (Column B) must match the Group ID given in the </a:t>
            </a:r>
            <a:r>
              <a:rPr lang="en-GB" sz="1000" b="1" dirty="0">
                <a:cs typeface="Calibri" panose="020F0502020204030204" pitchFamily="34" charset="0"/>
              </a:rPr>
              <a:t>Staff Category</a:t>
            </a:r>
            <a:r>
              <a:rPr lang="en-GB" sz="1000" dirty="0">
                <a:cs typeface="Calibri" panose="020F0502020204030204" pitchFamily="34" charset="0"/>
              </a:rPr>
              <a:t> worksheet, for each staff group. If this is not done the data will not link correctly.</a:t>
            </a:r>
          </a:p>
          <a:p>
            <a:pPr marL="228600" indent="-228600">
              <a:spcBef>
                <a:spcPts val="600"/>
              </a:spcBef>
              <a:spcAft>
                <a:spcPts val="600"/>
              </a:spcAft>
              <a:buFont typeface="+mj-lt"/>
              <a:buAutoNum type="arabicPeriod"/>
            </a:pPr>
            <a:r>
              <a:rPr lang="en-GB" sz="1000" dirty="0">
                <a:cs typeface="Calibri" panose="020F0502020204030204" pitchFamily="34" charset="0"/>
              </a:rPr>
              <a:t>Severe and Critical patient procedures can be repeated several times in each patient stay (Occurrences per stay) and may not always be done (Probability of occurrence). As above, Columns F and B must contain the required values.</a:t>
            </a:r>
          </a:p>
          <a:p>
            <a:pPr marL="228600" indent="-228600">
              <a:spcBef>
                <a:spcPts val="600"/>
              </a:spcBef>
              <a:spcAft>
                <a:spcPts val="600"/>
              </a:spcAft>
              <a:buFont typeface="+mj-lt"/>
              <a:buAutoNum type="arabicPeriod"/>
            </a:pPr>
            <a:r>
              <a:rPr lang="en-GB" sz="1000" dirty="0">
                <a:cs typeface="Calibri" panose="020F0502020204030204" pitchFamily="34" charset="0"/>
              </a:rPr>
              <a:t>Screening and Triage is updated in the same way as for Mild and Moderate groups.</a:t>
            </a:r>
            <a:endParaRPr lang="en-US" sz="10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12B3EA2-B186-4FE4-8D00-258498A8F2A7}" type="slidenum">
              <a:rPr lang="en-US" smtClean="0"/>
              <a:t>7</a:t>
            </a:fld>
            <a:endParaRPr lang="en-US" dirty="0"/>
          </a:p>
        </p:txBody>
      </p:sp>
    </p:spTree>
    <p:extLst>
      <p:ext uri="{BB962C8B-B14F-4D97-AF65-F5344CB8AC3E}">
        <p14:creationId xmlns:p14="http://schemas.microsoft.com/office/powerpoint/2010/main" val="190579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Bef>
                <a:spcPts val="600"/>
              </a:spcBef>
              <a:spcAft>
                <a:spcPts val="600"/>
              </a:spcAft>
              <a:buAutoNum type="arabicPeriod"/>
            </a:pPr>
            <a:r>
              <a:rPr lang="en-GB" dirty="0">
                <a:cs typeface="Calibri" panose="020F0502020204030204" pitchFamily="34" charset="0"/>
              </a:rPr>
              <a:t>Go to the </a:t>
            </a:r>
            <a:r>
              <a:rPr lang="en-GB" b="1" dirty="0">
                <a:cs typeface="Calibri" panose="020F0502020204030204" pitchFamily="34" charset="0"/>
              </a:rPr>
              <a:t>Health Facility </a:t>
            </a:r>
            <a:r>
              <a:rPr lang="en-GB" dirty="0">
                <a:cs typeface="Calibri" panose="020F0502020204030204" pitchFamily="34" charset="0"/>
              </a:rPr>
              <a:t>worksheet.</a:t>
            </a:r>
          </a:p>
          <a:p>
            <a:pPr marL="228600" indent="-228600">
              <a:spcBef>
                <a:spcPts val="600"/>
              </a:spcBef>
              <a:spcAft>
                <a:spcPts val="600"/>
              </a:spcAft>
              <a:buAutoNum type="arabicPeriod"/>
            </a:pPr>
            <a:r>
              <a:rPr lang="en-GB" dirty="0">
                <a:cs typeface="Calibri" panose="020F0502020204030204" pitchFamily="34" charset="0"/>
              </a:rPr>
              <a:t>You can define up to 20 health facilities and work units, at any level of scale, for example national, regional or local. These are simply health care locations with staff, which you define, and each of which deals with one kind of COVID-19 case, from mild to critical. Screening and triage is also included. Note that these can be work units that you </a:t>
            </a:r>
            <a:r>
              <a:rPr lang="en-GB" b="1" dirty="0">
                <a:cs typeface="Calibri" panose="020F0502020204030204" pitchFamily="34" charset="0"/>
              </a:rPr>
              <a:t>plan</a:t>
            </a:r>
            <a:r>
              <a:rPr lang="en-GB" dirty="0">
                <a:cs typeface="Calibri" panose="020F0502020204030204" pitchFamily="34" charset="0"/>
              </a:rPr>
              <a:t> to create, as well as those you have now.</a:t>
            </a:r>
          </a:p>
          <a:p>
            <a:pPr marL="228600" indent="-228600">
              <a:spcBef>
                <a:spcPts val="600"/>
              </a:spcBef>
              <a:spcAft>
                <a:spcPts val="600"/>
              </a:spcAft>
              <a:buAutoNum type="arabicPeriod"/>
            </a:pPr>
            <a:r>
              <a:rPr lang="en-GB" dirty="0">
                <a:cs typeface="Calibri" panose="020F0502020204030204" pitchFamily="34" charset="0"/>
              </a:rPr>
              <a:t>E</a:t>
            </a:r>
            <a:r>
              <a:rPr lang="en-GB" dirty="0"/>
              <a:t>ach work unit must have a defined severity level and is assumed to treat only these cases. </a:t>
            </a:r>
          </a:p>
          <a:p>
            <a:pPr marL="228600" indent="-228600">
              <a:spcBef>
                <a:spcPts val="600"/>
              </a:spcBef>
              <a:spcAft>
                <a:spcPts val="600"/>
              </a:spcAft>
              <a:buAutoNum type="arabicPeriod"/>
            </a:pPr>
            <a:r>
              <a:rPr lang="en-GB" dirty="0"/>
              <a:t>You can also include a description if you wish.</a:t>
            </a:r>
          </a:p>
          <a:p>
            <a:pPr marL="228600" indent="-228600">
              <a:spcBef>
                <a:spcPts val="600"/>
              </a:spcBef>
              <a:spcAft>
                <a:spcPts val="600"/>
              </a:spcAft>
              <a:buAutoNum type="arabicPeriod"/>
            </a:pPr>
            <a:r>
              <a:rPr lang="en-US" dirty="0">
                <a:cs typeface="Calibri" panose="020F0502020204030204" pitchFamily="34" charset="0"/>
              </a:rPr>
              <a:t>If more than 20 work units are required, then separate copies of the tool could be created, for example one spreadsheet per region.</a:t>
            </a:r>
            <a:endParaRPr lang="en-GB" dirty="0"/>
          </a:p>
          <a:p>
            <a:pPr marL="228600" indent="-228600">
              <a:spcBef>
                <a:spcPts val="600"/>
              </a:spcBef>
              <a:spcAft>
                <a:spcPts val="600"/>
              </a:spcAft>
              <a:buAutoNum type="arabicPeriod"/>
            </a:pPr>
            <a:endParaRPr lang="en-GB"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12B3EA2-B186-4FE4-8D00-258498A8F2A7}" type="slidenum">
              <a:rPr lang="en-US" smtClean="0"/>
              <a:t>8</a:t>
            </a:fld>
            <a:endParaRPr lang="en-US" dirty="0"/>
          </a:p>
        </p:txBody>
      </p:sp>
    </p:spTree>
    <p:extLst>
      <p:ext uri="{BB962C8B-B14F-4D97-AF65-F5344CB8AC3E}">
        <p14:creationId xmlns:p14="http://schemas.microsoft.com/office/powerpoint/2010/main" val="313302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lvl="0" indent="-228600">
              <a:spcBef>
                <a:spcPts val="600"/>
              </a:spcBef>
              <a:spcAft>
                <a:spcPts val="600"/>
              </a:spcAft>
              <a:buFont typeface="+mj-lt"/>
              <a:buAutoNum type="arabicPeriod"/>
            </a:pPr>
            <a:r>
              <a:rPr lang="en-GB" dirty="0"/>
              <a:t>Go to the </a:t>
            </a:r>
            <a:r>
              <a:rPr lang="en-GB" b="1" dirty="0"/>
              <a:t>Health Care Resources</a:t>
            </a:r>
            <a:r>
              <a:rPr lang="en-GB" dirty="0"/>
              <a:t> worksheet. </a:t>
            </a:r>
          </a:p>
          <a:p>
            <a:pPr marL="228600" lvl="0" indent="-228600">
              <a:spcBef>
                <a:spcPts val="600"/>
              </a:spcBef>
              <a:spcAft>
                <a:spcPts val="600"/>
              </a:spcAft>
              <a:buFont typeface="+mj-lt"/>
              <a:buAutoNum type="arabicPeriod"/>
            </a:pPr>
            <a:r>
              <a:rPr lang="en-GB" dirty="0"/>
              <a:t>For each of the health facilities and work units that you have just defined, and for each of the staff groups, define the number of staff as Full-Time Equivalents (FTE).</a:t>
            </a:r>
          </a:p>
          <a:p>
            <a:pPr marL="228600" lvl="0" indent="-228600">
              <a:spcBef>
                <a:spcPts val="600"/>
              </a:spcBef>
              <a:spcAft>
                <a:spcPts val="600"/>
              </a:spcAft>
              <a:buFont typeface="+mj-lt"/>
              <a:buAutoNum type="arabicPeriod"/>
            </a:pPr>
            <a:r>
              <a:rPr lang="en-GB" dirty="0"/>
              <a:t>Note that as each facility/unit is dealing with a specific level of severity, you should only define those workforce groups that are required. The worksheets following </a:t>
            </a:r>
            <a:r>
              <a:rPr lang="en-GB" b="1" dirty="0"/>
              <a:t>Reference </a:t>
            </a:r>
            <a:r>
              <a:rPr lang="en-GB" dirty="0"/>
              <a:t>define these workforce groups.</a:t>
            </a:r>
          </a:p>
        </p:txBody>
      </p:sp>
      <p:sp>
        <p:nvSpPr>
          <p:cNvPr id="4" name="Slide Number Placeholder 3"/>
          <p:cNvSpPr>
            <a:spLocks noGrp="1"/>
          </p:cNvSpPr>
          <p:nvPr>
            <p:ph type="sldNum" sz="quarter" idx="5"/>
          </p:nvPr>
        </p:nvSpPr>
        <p:spPr/>
        <p:txBody>
          <a:bodyPr/>
          <a:lstStyle/>
          <a:p>
            <a:fld id="{512B3EA2-B186-4FE4-8D00-258498A8F2A7}" type="slidenum">
              <a:rPr lang="en-US" smtClean="0"/>
              <a:t>9</a:t>
            </a:fld>
            <a:endParaRPr lang="en-US" dirty="0"/>
          </a:p>
        </p:txBody>
      </p:sp>
    </p:spTree>
    <p:extLst>
      <p:ext uri="{BB962C8B-B14F-4D97-AF65-F5344CB8AC3E}">
        <p14:creationId xmlns:p14="http://schemas.microsoft.com/office/powerpoint/2010/main" val="3848539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05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4"/>
            <a:ext cx="9143999" cy="1655999"/>
          </a:xfrm>
          <a:solidFill>
            <a:schemeClr val="tx2"/>
          </a:solidFill>
        </p:spPr>
        <p:txBody>
          <a:bodyPr lIns="468000" tIns="360000" rIns="360000" bIns="828000" anchor="b">
            <a:noAutofit/>
          </a:bodyPr>
          <a:lstStyle>
            <a:lvl1pPr marL="0" indent="0" algn="l">
              <a:lnSpc>
                <a:spcPct val="90000"/>
              </a:lnSpc>
              <a:buNone/>
              <a:defRPr sz="1800" b="0" i="0">
                <a:solidFill>
                  <a:schemeClr val="bg1"/>
                </a:solidFill>
                <a:latin typeface="Calibri" panose="020F050202020403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Master subtitle style</a:t>
            </a:r>
            <a:endParaRPr lang="en-GB" noProof="0" dirty="0"/>
          </a:p>
        </p:txBody>
      </p:sp>
      <p:sp>
        <p:nvSpPr>
          <p:cNvPr id="2"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b="0" i="0">
                <a:solidFill>
                  <a:schemeClr val="bg1"/>
                </a:solidFill>
                <a:latin typeface="Calibri" panose="020F0502020204030204" pitchFamily="34" charset="0"/>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75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0" i="0" spc="0" baseline="0">
                <a:solidFill>
                  <a:schemeClr val="bg2"/>
                </a:solidFill>
                <a:latin typeface="Calibri" panose="020F0502020204030204" pitchFamily="34"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www.euro.who.int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200" b="0" i="0">
                <a:solidFill>
                  <a:schemeClr val="bg1"/>
                </a:solidFill>
                <a:latin typeface="Calibri" panose="020F0502020204030204" pitchFamily="34" charset="0"/>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pic>
        <p:nvPicPr>
          <p:cNvPr id="5" name="Picture 4">
            <a:extLst>
              <a:ext uri="{FF2B5EF4-FFF2-40B4-BE49-F238E27FC236}">
                <a16:creationId xmlns:a16="http://schemas.microsoft.com/office/drawing/2014/main" id="{393265FB-D661-4A0A-BF3F-49FFEE0AED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08000" y="484633"/>
            <a:ext cx="3265471" cy="1121571"/>
          </a:xfrm>
          <a:prstGeom prst="rect">
            <a:avLst/>
          </a:prstGeom>
        </p:spPr>
      </p:pic>
    </p:spTree>
    <p:extLst>
      <p:ext uri="{BB962C8B-B14F-4D97-AF65-F5344CB8AC3E}">
        <p14:creationId xmlns:p14="http://schemas.microsoft.com/office/powerpoint/2010/main" val="3268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06/05/2020</a:t>
            </a:fld>
            <a:endParaRPr lang="en-GB" noProof="0" dirty="0"/>
          </a:p>
        </p:txBody>
      </p:sp>
      <p:sp>
        <p:nvSpPr>
          <p:cNvPr id="19" name="Footer Placeholder 18"/>
          <p:cNvSpPr>
            <a:spLocks noGrp="1"/>
          </p:cNvSpPr>
          <p:nvPr>
            <p:ph type="ftr" sz="quarter" idx="15"/>
          </p:nvPr>
        </p:nvSpPr>
        <p:spPr bwMode="invGray">
          <a:noFill/>
        </p:spPr>
        <p:txBody>
          <a:bodyPr/>
          <a:lstStyle/>
          <a:p>
            <a:r>
              <a:rPr lang="en-GB" noProof="0" dirty="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dirty="0"/>
          </a:p>
        </p:txBody>
      </p:sp>
      <p:sp>
        <p:nvSpPr>
          <p:cNvPr id="17" name="Text Placeholder 7"/>
          <p:cNvSpPr>
            <a:spLocks noGrp="1"/>
          </p:cNvSpPr>
          <p:nvPr>
            <p:ph type="body" sz="quarter" idx="21" hasCustomPrompt="1"/>
          </p:nvPr>
        </p:nvSpPr>
        <p:spPr bwMode="invGray">
          <a:xfrm>
            <a:off x="360000" y="6293652"/>
            <a:ext cx="8419774" cy="208579"/>
          </a:xfrm>
          <a:noFill/>
        </p:spPr>
        <p:txBody>
          <a:bodyPr anchor="t">
            <a:normAutofit/>
          </a:bodyPr>
          <a:lstStyle>
            <a:lvl1pPr>
              <a:defRPr sz="6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60000" y="1800000"/>
            <a:ext cx="8419774" cy="4237200"/>
          </a:xfrm>
          <a:noFill/>
        </p:spPr>
        <p:txBody>
          <a:bodyPr lIns="0" tIns="0" rIns="0" bIns="0"/>
          <a:lstStyle>
            <a:lvl1pPr>
              <a:lnSpc>
                <a:spcPct val="110000"/>
              </a:lnSpc>
              <a:defRPr sz="1050" b="1">
                <a:solidFill>
                  <a:schemeClr val="bg2"/>
                </a:solidFill>
                <a:latin typeface="+mn-lt"/>
              </a:defRPr>
            </a:lvl1pPr>
            <a:lvl2pPr>
              <a:lnSpc>
                <a:spcPct val="110000"/>
              </a:lnSpc>
              <a:defRPr sz="1050">
                <a:solidFill>
                  <a:schemeClr val="bg2"/>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468000" tIns="180000" rIns="360000" bIns="180000">
            <a:noAutofit/>
          </a:bodyPr>
          <a:lstStyle>
            <a:lvl1pPr>
              <a:defRPr sz="2100" b="0" i="0">
                <a:solidFill>
                  <a:schemeClr val="bg1"/>
                </a:solidFill>
                <a:latin typeface="Calibri" panose="020F0502020204030204" pitchFamily="34" charset="0"/>
              </a:defRPr>
            </a:lvl1pPr>
            <a:lvl2pPr marL="406004" indent="-205979">
              <a:tabLst>
                <a:tab pos="1210866" algn="l"/>
              </a:tabLst>
              <a:defRPr sz="2100">
                <a:solidFill>
                  <a:schemeClr val="bg1"/>
                </a:solidFill>
                <a:latin typeface="+mj-lt"/>
              </a:defRPr>
            </a:lvl2pPr>
          </a:lstStyle>
          <a:p>
            <a:pPr lvl="0"/>
            <a:r>
              <a:rPr lang="en-US" noProof="0" dirty="0"/>
              <a:t>Click to 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06/05/2020</a:t>
            </a:fld>
            <a:endParaRPr lang="en-GB" noProof="0" dirty="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dirty="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dirty="0"/>
          </a:p>
        </p:txBody>
      </p:sp>
      <p:sp>
        <p:nvSpPr>
          <p:cNvPr id="15" name="Text Placeholder 7"/>
          <p:cNvSpPr>
            <a:spLocks noGrp="1"/>
          </p:cNvSpPr>
          <p:nvPr>
            <p:ph type="body" sz="quarter" idx="22" hasCustomPrompt="1"/>
          </p:nvPr>
        </p:nvSpPr>
        <p:spPr bwMode="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pic>
        <p:nvPicPr>
          <p:cNvPr id="10" name="Picture 9">
            <a:extLst>
              <a:ext uri="{FF2B5EF4-FFF2-40B4-BE49-F238E27FC236}">
                <a16:creationId xmlns:a16="http://schemas.microsoft.com/office/drawing/2014/main" id="{04CD593D-F489-4F83-AB35-3306FDE7AA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3770" y="365761"/>
            <a:ext cx="1481206" cy="694887"/>
          </a:xfrm>
          <a:prstGeom prst="rect">
            <a:avLst/>
          </a:prstGeom>
        </p:spPr>
      </p:pic>
    </p:spTree>
    <p:extLst>
      <p:ext uri="{BB962C8B-B14F-4D97-AF65-F5344CB8AC3E}">
        <p14:creationId xmlns:p14="http://schemas.microsoft.com/office/powerpoint/2010/main" val="15617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06/05/2020</a:t>
            </a:fld>
            <a:endParaRPr lang="en-GB" noProof="0" dirty="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dirty="0"/>
          </a:p>
        </p:txBody>
      </p:sp>
      <p:sp>
        <p:nvSpPr>
          <p:cNvPr id="10" name="Title 9"/>
          <p:cNvSpPr>
            <a:spLocks noGrp="1"/>
          </p:cNvSpPr>
          <p:nvPr>
            <p:ph type="title"/>
          </p:nvPr>
        </p:nvSpPr>
        <p:spPr bwMode="gray">
          <a:xfrm>
            <a:off x="359999" y="359999"/>
            <a:ext cx="6120000" cy="720000"/>
          </a:xfrm>
        </p:spPr>
        <p:txBody>
          <a:bodyPr/>
          <a:lstStyle/>
          <a:p>
            <a:r>
              <a:rPr lang="en-US" noProof="0"/>
              <a:t>Click to edit Master title style</a:t>
            </a:r>
            <a:endParaRPr lang="en-GB" noProof="0"/>
          </a:p>
        </p:txBody>
      </p:sp>
      <p:sp>
        <p:nvSpPr>
          <p:cNvPr id="28" name="Rectangle 27"/>
          <p:cNvSpPr/>
          <p:nvPr userDrawn="1"/>
        </p:nvSpPr>
        <p:spPr bwMode="gray">
          <a:xfrm>
            <a:off x="360001"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4" name="Text Placeholder 3"/>
          <p:cNvSpPr>
            <a:spLocks noGrp="1"/>
          </p:cNvSpPr>
          <p:nvPr>
            <p:ph type="body" sz="quarter" idx="33" hasCustomPrompt="1"/>
          </p:nvPr>
        </p:nvSpPr>
        <p:spPr>
          <a:xfrm>
            <a:off x="359999" y="214368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06/05/2020</a:t>
            </a:fld>
            <a:endParaRPr lang="en-GB" noProof="0" dirty="0"/>
          </a:p>
        </p:txBody>
      </p:sp>
      <p:sp>
        <p:nvSpPr>
          <p:cNvPr id="4" name="Footer Placeholder 3"/>
          <p:cNvSpPr>
            <a:spLocks noGrp="1"/>
          </p:cNvSpPr>
          <p:nvPr>
            <p:ph type="ftr" sz="quarter" idx="11"/>
          </p:nvPr>
        </p:nvSpPr>
        <p:spPr bwMode="invGray"/>
        <p:txBody>
          <a:bodyPr/>
          <a:lstStyle/>
          <a:p>
            <a:r>
              <a:rPr lang="en-GB" noProof="0" dirty="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dirty="0"/>
          </a:p>
        </p:txBody>
      </p:sp>
      <p:sp>
        <p:nvSpPr>
          <p:cNvPr id="12"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75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0" i="0" spc="0" baseline="0">
                <a:solidFill>
                  <a:schemeClr val="bg2"/>
                </a:solidFill>
                <a:latin typeface="Calibri" panose="020F0502020204030204" pitchFamily="34"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www.euro.who.int</a:t>
            </a:r>
          </a:p>
        </p:txBody>
      </p:sp>
      <p:sp>
        <p:nvSpPr>
          <p:cNvPr id="39"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b="0" i="0">
                <a:solidFill>
                  <a:schemeClr val="bg1"/>
                </a:solidFill>
                <a:latin typeface="Calibri" panose="020F0502020204030204" pitchFamily="34" charset="0"/>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9143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i="0">
                <a:solidFill>
                  <a:schemeClr val="bg1"/>
                </a:solidFill>
                <a:latin typeface="Calibri" panose="020F050202020403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Master subtitle style</a:t>
            </a:r>
            <a:endParaRPr lang="en-GB" noProof="0" dirty="0"/>
          </a:p>
        </p:txBody>
      </p:sp>
      <p:pic>
        <p:nvPicPr>
          <p:cNvPr id="3" name="Picture 2" descr="A close up of a logo&#10;&#10;Description generated with very high confidence">
            <a:extLst>
              <a:ext uri="{FF2B5EF4-FFF2-40B4-BE49-F238E27FC236}">
                <a16:creationId xmlns:a16="http://schemas.microsoft.com/office/drawing/2014/main" id="{51210256-0BBA-49A6-B7BA-5D7478DEE5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94555" y="484632"/>
            <a:ext cx="3174345" cy="1115476"/>
          </a:xfrm>
          <a:prstGeom prst="rect">
            <a:avLst/>
          </a:prstGeom>
        </p:spPr>
      </p:pic>
    </p:spTree>
    <p:extLst>
      <p:ext uri="{BB962C8B-B14F-4D97-AF65-F5344CB8AC3E}">
        <p14:creationId xmlns:p14="http://schemas.microsoft.com/office/powerpoint/2010/main" val="168873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000" y="360000"/>
            <a:ext cx="7920000" cy="720000"/>
          </a:xfrm>
        </p:spPr>
        <p:txBody>
          <a:bodyPr anchor="t"/>
          <a:lstStyle>
            <a:lvl1pPr algn="l">
              <a:lnSpc>
                <a:spcPct val="100000"/>
              </a:lnSpc>
              <a:defRPr sz="2700" b="1">
                <a:effectLst/>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30000" y="1620000"/>
            <a:ext cx="7920000" cy="4320000"/>
          </a:xfrm>
        </p:spPr>
        <p:txBody>
          <a:bodyPr/>
          <a:lstStyle>
            <a:lvl1pPr marL="0" indent="0">
              <a:buFont typeface="Wingdings" charset="2"/>
              <a:buNone/>
              <a:defRPr sz="1800">
                <a:solidFill>
                  <a:schemeClr val="tx1"/>
                </a:solidFill>
                <a:latin typeface="Arial" charset="0"/>
                <a:ea typeface="Arial" charset="0"/>
                <a:cs typeface="Arial" charset="0"/>
              </a:defRPr>
            </a:lvl1pPr>
            <a:lvl2pPr marL="557213" indent="-214313">
              <a:buFont typeface="Wingdings" charset="2"/>
              <a:buChar cha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vl6pPr>
              <a:defRPr/>
            </a:lvl6pPr>
            <a:lvl7pPr>
              <a:defRPr/>
            </a:lvl7pPr>
            <a:lvl8pPr>
              <a:defRPr/>
            </a:lvl8pPr>
            <a:lvl9pPr>
              <a:buFont typeface="Arial" pitchFamily="34" charset="0"/>
              <a:buChar char="•"/>
              <a:defRPr/>
            </a:lvl9pPr>
          </a:lstStyle>
          <a:p>
            <a:pPr lvl="0"/>
            <a:r>
              <a:rPr lang="en-US" dirty="0"/>
              <a:t>Click to edit Master text style</a:t>
            </a:r>
          </a:p>
        </p:txBody>
      </p:sp>
      <p:sp>
        <p:nvSpPr>
          <p:cNvPr id="8" name="Footer Placeholder 2"/>
          <p:cNvSpPr>
            <a:spLocks noGrp="1"/>
          </p:cNvSpPr>
          <p:nvPr>
            <p:ph type="ftr" sz="quarter" idx="3"/>
          </p:nvPr>
        </p:nvSpPr>
        <p:spPr>
          <a:xfrm>
            <a:off x="983902" y="6155390"/>
            <a:ext cx="2895600" cy="365125"/>
          </a:xfrm>
          <a:prstGeom prst="rect">
            <a:avLst/>
          </a:prstGeom>
        </p:spPr>
        <p:txBody>
          <a:bodyPr vert="horz" lIns="91440" tIns="45720" rIns="91440" bIns="45720" rtlCol="0" anchor="ctr"/>
          <a:lstStyle>
            <a:lvl1pPr algn="l">
              <a:defRPr sz="900">
                <a:solidFill>
                  <a:schemeClr val="bg1"/>
                </a:solidFill>
              </a:defRPr>
            </a:lvl1pPr>
          </a:lstStyle>
          <a:p>
            <a:r>
              <a:rPr lang="en-US" dirty="0"/>
              <a:t>Covid-19 Workforce Estimator Guide</a:t>
            </a:r>
          </a:p>
        </p:txBody>
      </p:sp>
      <p:sp>
        <p:nvSpPr>
          <p:cNvPr id="9" name="Slide Number Placeholder 3"/>
          <p:cNvSpPr>
            <a:spLocks noGrp="1"/>
          </p:cNvSpPr>
          <p:nvPr>
            <p:ph type="sldNum" sz="quarter" idx="4"/>
          </p:nvPr>
        </p:nvSpPr>
        <p:spPr>
          <a:xfrm>
            <a:off x="457200" y="6155390"/>
            <a:ext cx="410308" cy="365125"/>
          </a:xfrm>
          <a:prstGeom prst="rect">
            <a:avLst/>
          </a:prstGeom>
        </p:spPr>
        <p:txBody>
          <a:bodyPr vert="horz" lIns="91440" tIns="45720" rIns="91440" bIns="45720" rtlCol="0" anchor="ctr"/>
          <a:lstStyle>
            <a:lvl1pPr algn="r">
              <a:defRPr sz="900">
                <a:solidFill>
                  <a:schemeClr val="bg1"/>
                </a:solidFill>
              </a:defRPr>
            </a:lvl1pPr>
          </a:lstStyle>
          <a:p>
            <a:fld id="{7698B45C-09C7-497B-9261-07F290CB2D4C}" type="slidenum">
              <a:rPr lang="en-US" smtClean="0"/>
              <a:pPr/>
              <a:t>‹#›</a:t>
            </a:fld>
            <a:endParaRPr lang="en-US" dirty="0"/>
          </a:p>
        </p:txBody>
      </p:sp>
    </p:spTree>
    <p:extLst>
      <p:ext uri="{BB962C8B-B14F-4D97-AF65-F5344CB8AC3E}">
        <p14:creationId xmlns:p14="http://schemas.microsoft.com/office/powerpoint/2010/main" val="270385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0" y="1800000"/>
            <a:ext cx="8424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06/05/2020</a:t>
            </a:fld>
            <a:endParaRPr lang="en-GB" noProof="0" dirty="0"/>
          </a:p>
        </p:txBody>
      </p:sp>
      <p:sp>
        <p:nvSpPr>
          <p:cNvPr id="5" name="Footer Placeholder 4"/>
          <p:cNvSpPr>
            <a:spLocks noGrp="1"/>
          </p:cNvSpPr>
          <p:nvPr>
            <p:ph type="ftr" sz="quarter" idx="15"/>
          </p:nvPr>
        </p:nvSpPr>
        <p:spPr bwMode="invGray"/>
        <p:txBody>
          <a:bodyPr/>
          <a:lstStyle/>
          <a:p>
            <a:r>
              <a:rPr lang="en-GB" noProof="0" dirty="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dirty="0"/>
          </a:p>
        </p:txBody>
      </p:sp>
      <p:sp>
        <p:nvSpPr>
          <p:cNvPr id="1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80462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bwMode="invGray">
          <a:xfrm>
            <a:off x="4675773"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bwMode="invGray"/>
        <p:txBody>
          <a:bodyPr/>
          <a:lstStyle/>
          <a:p>
            <a:fld id="{39CDCE64-EE06-4559-BA59-FD6059702EC4}" type="datetime1">
              <a:rPr lang="en-GB" noProof="0" smtClean="0"/>
              <a:t>06/05/2020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06/05/2020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4104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4675773" y="2160000"/>
            <a:ext cx="4104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06/05/2020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3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bwMode="invGray">
          <a:xfrm>
            <a:off x="360000" y="4039524"/>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06/05/2020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23"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06/05/2020</a:t>
            </a:fld>
            <a:endParaRPr lang="en-GB" noProof="0" dirty="0"/>
          </a:p>
        </p:txBody>
      </p:sp>
      <p:sp>
        <p:nvSpPr>
          <p:cNvPr id="9" name="Footer Placeholder 8"/>
          <p:cNvSpPr>
            <a:spLocks noGrp="1"/>
          </p:cNvSpPr>
          <p:nvPr>
            <p:ph type="ftr" sz="quarter" idx="19"/>
          </p:nvPr>
        </p:nvSpPr>
        <p:spPr bwMode="invGray"/>
        <p:txBody>
          <a:bodyPr/>
          <a:lstStyle/>
          <a:p>
            <a:r>
              <a:rPr lang="en-GB" noProof="0" dirty="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050" b="1">
                <a:solidFill>
                  <a:schemeClr val="bg1"/>
                </a:solidFill>
                <a:latin typeface="+mn-lt"/>
              </a:defRPr>
            </a:lvl1pPr>
            <a:lvl2pP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06/05/2020</a:t>
            </a:fld>
            <a:endParaRPr lang="en-GB" noProof="0" dirty="0"/>
          </a:p>
        </p:txBody>
      </p:sp>
      <p:sp>
        <p:nvSpPr>
          <p:cNvPr id="9" name="Footer Placeholder 8"/>
          <p:cNvSpPr>
            <a:spLocks noGrp="1"/>
          </p:cNvSpPr>
          <p:nvPr>
            <p:ph type="ftr" sz="quarter" idx="19"/>
          </p:nvPr>
        </p:nvSpPr>
        <p:spPr bwMode="invGray"/>
        <p:txBody>
          <a:bodyPr/>
          <a:lstStyle/>
          <a:p>
            <a:r>
              <a:rPr lang="en-GB" noProof="0" dirty="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06/05/2020</a:t>
            </a:fld>
            <a:endParaRPr lang="en-GB" noProof="0" dirty="0"/>
          </a:p>
        </p:txBody>
      </p:sp>
      <p:sp>
        <p:nvSpPr>
          <p:cNvPr id="4" name="Footer Placeholder 3"/>
          <p:cNvSpPr>
            <a:spLocks noGrp="1"/>
          </p:cNvSpPr>
          <p:nvPr>
            <p:ph type="ftr" sz="quarter" idx="19"/>
          </p:nvPr>
        </p:nvSpPr>
        <p:spPr bwMode="invGray"/>
        <p:txBody>
          <a:bodyPr/>
          <a:lstStyle/>
          <a:p>
            <a:r>
              <a:rPr lang="en-GB" noProof="0" dirty="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16"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bwMode="invGray">
          <a:xfrm>
            <a:off x="360000" y="1800000"/>
            <a:ext cx="8424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bwMode="invGray">
          <a:xfrm>
            <a:off x="360000" y="6580588"/>
            <a:ext cx="592501" cy="180000"/>
          </a:xfrm>
          <a:prstGeom prst="rect">
            <a:avLst/>
          </a:prstGeom>
        </p:spPr>
        <p:txBody>
          <a:bodyPr vert="horz" lIns="0" tIns="0" rIns="0" bIns="0" rtlCol="0" anchor="t"/>
          <a:lstStyle>
            <a:lvl1pPr algn="l">
              <a:defRPr sz="600">
                <a:solidFill>
                  <a:schemeClr val="bg2"/>
                </a:solidFill>
                <a:latin typeface="+mn-lt"/>
                <a:cs typeface="Times New Roman" panose="02020603050405020304" pitchFamily="18" charset="0"/>
              </a:defRPr>
            </a:lvl1pPr>
          </a:lstStyle>
          <a:p>
            <a:fld id="{CB2A9C5F-569E-41BE-B5E5-7CBFE1B687B2}" type="datetime1">
              <a:rPr lang="en-GB" noProof="0" smtClean="0"/>
              <a:t>06/05/2020</a:t>
            </a:fld>
            <a:endParaRPr lang="en-GB" noProof="0" dirty="0"/>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600">
                <a:solidFill>
                  <a:schemeClr val="bg2"/>
                </a:solidFill>
                <a:latin typeface="+mn-lt"/>
                <a:cs typeface="Times New Roman" panose="02020603050405020304" pitchFamily="18" charset="0"/>
              </a:defRPr>
            </a:lvl1pPr>
          </a:lstStyle>
          <a:p>
            <a:r>
              <a:rPr lang="en-GB" noProof="0" dirty="0"/>
              <a:t>|     Title of the presentation</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6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dirty="0"/>
          </a:p>
        </p:txBody>
      </p:sp>
      <p:pic>
        <p:nvPicPr>
          <p:cNvPr id="8" name="Picture 7">
            <a:extLst>
              <a:ext uri="{FF2B5EF4-FFF2-40B4-BE49-F238E27FC236}">
                <a16:creationId xmlns:a16="http://schemas.microsoft.com/office/drawing/2014/main" id="{5A52CB17-76D9-4646-AB3C-948FE15F372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823587" y="374905"/>
            <a:ext cx="1961389" cy="694887"/>
          </a:xfrm>
          <a:prstGeom prst="rect">
            <a:avLst/>
          </a:prstGeom>
        </p:spPr>
      </p:pic>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Lst>
  <p:hf hdr="0"/>
  <p:txStyles>
    <p:titleStyle>
      <a:lvl1pPr algn="l" defTabSz="685800" rtl="0" eaLnBrk="1" latinLnBrk="0" hangingPunct="1">
        <a:lnSpc>
          <a:spcPct val="90000"/>
        </a:lnSpc>
        <a:spcBef>
          <a:spcPct val="0"/>
        </a:spcBef>
        <a:buNone/>
        <a:defRPr sz="2100" b="0" i="0" kern="1200">
          <a:solidFill>
            <a:schemeClr val="bg2"/>
          </a:solidFill>
          <a:latin typeface="Calibri" panose="020F0502020204030204" pitchFamily="34" charset="0"/>
          <a:ea typeface="+mj-ea"/>
          <a:cs typeface="+mj-cs"/>
        </a:defRPr>
      </a:lvl1pPr>
    </p:titleStyle>
    <p:bodyStyle>
      <a:lvl1pPr marL="0" indent="0" algn="l" defTabSz="685800" rtl="0" eaLnBrk="1" latinLnBrk="0" hangingPunct="1">
        <a:lnSpc>
          <a:spcPct val="110000"/>
        </a:lnSpc>
        <a:spcBef>
          <a:spcPts val="750"/>
        </a:spcBef>
        <a:spcAft>
          <a:spcPts val="450"/>
        </a:spcAft>
        <a:buClr>
          <a:schemeClr val="bg1"/>
        </a:buClr>
        <a:buSzPct val="80000"/>
        <a:buFontTx/>
        <a:buNone/>
        <a:defRPr sz="1050" b="0" kern="1200">
          <a:solidFill>
            <a:schemeClr val="bg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2880" userDrawn="1">
          <p15:clr>
            <a:srgbClr val="F26B43"/>
          </p15:clr>
        </p15:guide>
        <p15:guide id="4" pos="227" userDrawn="1">
          <p15:clr>
            <a:srgbClr val="F26B43"/>
          </p15:clr>
        </p15:guide>
        <p15:guide id="5" pos="5534" userDrawn="1">
          <p15:clr>
            <a:srgbClr val="F26B43"/>
          </p15:clr>
        </p15:guide>
        <p15:guide id="6" pos="2821" userDrawn="1">
          <p15:clr>
            <a:srgbClr val="F26B43"/>
          </p15:clr>
        </p15:guide>
        <p15:guide id="7" pos="29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a hat&#10;&#10;Description generated with very high confidence">
            <a:extLst>
              <a:ext uri="{FF2B5EF4-FFF2-40B4-BE49-F238E27FC236}">
                <a16:creationId xmlns:a16="http://schemas.microsoft.com/office/drawing/2014/main" id="{279F7A19-058C-446E-8DE7-F7982E618600}"/>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a:fillRect/>
          </a:stretch>
        </p:blipFill>
        <p:spPr>
          <a:xfrm>
            <a:off x="333375" y="1866900"/>
            <a:ext cx="9144000" cy="4587949"/>
          </a:xfrm>
        </p:spPr>
      </p:pic>
      <p:sp>
        <p:nvSpPr>
          <p:cNvPr id="29" name="Subtitle 28"/>
          <p:cNvSpPr>
            <a:spLocks noGrp="1"/>
          </p:cNvSpPr>
          <p:nvPr>
            <p:ph type="subTitle" idx="1"/>
          </p:nvPr>
        </p:nvSpPr>
        <p:spPr>
          <a:xfrm rot="10800000" flipV="1">
            <a:off x="304800" y="6162675"/>
            <a:ext cx="9143999" cy="200025"/>
          </a:xfrm>
        </p:spPr>
        <p:txBody>
          <a:bodyPr/>
          <a:lstStyle/>
          <a:p>
            <a:endParaRPr lang="ru-RU" dirty="0"/>
          </a:p>
          <a:p>
            <a:endParaRPr lang="ru-RU" dirty="0"/>
          </a:p>
          <a:p>
            <a:endParaRPr lang="ru-RU" dirty="0"/>
          </a:p>
          <a:p>
            <a:r>
              <a:rPr lang="ru-RU" dirty="0"/>
              <a:t>Версия 3</a:t>
            </a:r>
            <a:r>
              <a:rPr lang="en-US" dirty="0"/>
              <a:t>.</a:t>
            </a:r>
            <a:r>
              <a:rPr lang="ru-RU" dirty="0"/>
              <a:t>0</a:t>
            </a:r>
            <a:endParaRPr lang="en-US" dirty="0"/>
          </a:p>
        </p:txBody>
      </p:sp>
      <p:sp>
        <p:nvSpPr>
          <p:cNvPr id="4" name="Title 3"/>
          <p:cNvSpPr>
            <a:spLocks noGrp="1"/>
          </p:cNvSpPr>
          <p:nvPr>
            <p:ph type="ctrTitle"/>
          </p:nvPr>
        </p:nvSpPr>
        <p:spPr>
          <a:xfrm>
            <a:off x="-371476" y="332784"/>
            <a:ext cx="8486776" cy="1119158"/>
          </a:xfrm>
        </p:spPr>
        <p:txBody>
          <a:bodyPr/>
          <a:lstStyle/>
          <a:p>
            <a:r>
              <a:rPr lang="ru-RU" sz="2800" dirty="0">
                <a:cs typeface="Times New Roman" pitchFamily="18" charset="0"/>
              </a:rPr>
              <a:t>Руководство для пользователя</a:t>
            </a:r>
            <a:r>
              <a:rPr lang="en-US" sz="2800" dirty="0">
                <a:cs typeface="Times New Roman" pitchFamily="18" charset="0"/>
              </a:rPr>
              <a:t> </a:t>
            </a:r>
            <a:r>
              <a:rPr lang="ru-RU" sz="2800" dirty="0">
                <a:cs typeface="Times New Roman" pitchFamily="18" charset="0"/>
              </a:rPr>
              <a:t>программным средством оценки кадровых ресурсов  здравоохранения  для лечения больных </a:t>
            </a:r>
            <a:r>
              <a:rPr lang="en-US" sz="2800" dirty="0">
                <a:cs typeface="Times New Roman" pitchFamily="18" charset="0"/>
              </a:rPr>
              <a:t>Covid-19</a:t>
            </a:r>
            <a:endParaRPr lang="en-US" sz="2800" dirty="0">
              <a:cs typeface="Calibri" panose="020F0502020204030204" pitchFamily="34" charset="0"/>
            </a:endParaRPr>
          </a:p>
        </p:txBody>
      </p:sp>
      <p:sp>
        <p:nvSpPr>
          <p:cNvPr id="33" name="Text Placeholder 32"/>
          <p:cNvSpPr>
            <a:spLocks noGrp="1"/>
          </p:cNvSpPr>
          <p:nvPr>
            <p:ph type="body" sz="quarter" idx="16"/>
          </p:nvPr>
        </p:nvSpPr>
        <p:spPr>
          <a:xfrm>
            <a:off x="7121935" y="5239594"/>
            <a:ext cx="1646444" cy="185738"/>
          </a:xfrm>
        </p:spPr>
        <p:txBody>
          <a:bodyPr/>
          <a:lstStyle/>
          <a:p>
            <a:endParaRPr lang="en-US" dirty="0">
              <a:latin typeface="Calibri" panose="020F0502020204030204" pitchFamily="34" charset="0"/>
              <a:cs typeface="Calibri" panose="020F0502020204030204" pitchFamily="34" charset="0"/>
            </a:endParaRPr>
          </a:p>
        </p:txBody>
      </p:sp>
      <p:sp>
        <p:nvSpPr>
          <p:cNvPr id="32" name="Text Placeholder 31"/>
          <p:cNvSpPr>
            <a:spLocks noGrp="1"/>
          </p:cNvSpPr>
          <p:nvPr>
            <p:ph type="body" sz="quarter" idx="15"/>
          </p:nvPr>
        </p:nvSpPr>
        <p:spPr>
          <a:xfrm>
            <a:off x="476962" y="5440855"/>
            <a:ext cx="8408379" cy="288000"/>
          </a:xfrm>
        </p:spPr>
        <p:txBody>
          <a:bodyPr/>
          <a:lstStyle/>
          <a:p>
            <a:r>
              <a:rPr lang="en-US" dirty="0">
                <a:latin typeface="Calibri" panose="020F0502020204030204" pitchFamily="34" charset="0"/>
                <a:cs typeface="Calibri" panose="020F0502020204030204" pitchFamily="34" charset="0"/>
              </a:rPr>
              <a:t>3 </a:t>
            </a:r>
            <a:r>
              <a:rPr lang="ru-RU" dirty="0">
                <a:latin typeface="Calibri" panose="020F0502020204030204" pitchFamily="34" charset="0"/>
                <a:cs typeface="Calibri" panose="020F0502020204030204" pitchFamily="34" charset="0"/>
              </a:rPr>
              <a:t>мая</a:t>
            </a:r>
            <a:r>
              <a:rPr lang="en-US" dirty="0">
                <a:latin typeface="Calibri" panose="020F0502020204030204" pitchFamily="34" charset="0"/>
                <a:cs typeface="Calibri" panose="020F0502020204030204" pitchFamily="34" charset="0"/>
              </a:rPr>
              <a:t> 2020</a:t>
            </a:r>
            <a:r>
              <a:rPr lang="ru-RU" dirty="0">
                <a:latin typeface="Calibri" panose="020F0502020204030204" pitchFamily="34" charset="0"/>
                <a:cs typeface="Calibri" panose="020F0502020204030204" pitchFamily="34" charset="0"/>
              </a:rPr>
              <a:t> г.</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3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E8705852-DBD2-164F-A706-F9D69D8048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1523" y="1076277"/>
            <a:ext cx="5329047" cy="3330654"/>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546180" y="238080"/>
            <a:ext cx="7920000" cy="720000"/>
          </a:xfrm>
        </p:spPr>
        <p:txBody>
          <a:bodyPr/>
          <a:lstStyle/>
          <a:p>
            <a:r>
              <a:rPr lang="ru-RU" dirty="0">
                <a:cs typeface="Calibri" panose="020F0502020204030204" pitchFamily="34" charset="0"/>
              </a:rPr>
              <a:t>Импортируйте данные из инструмента</a:t>
            </a:r>
            <a:r>
              <a:rPr lang="en-US" dirty="0">
                <a:cs typeface="Calibri" panose="020F0502020204030204" pitchFamily="34" charset="0"/>
              </a:rPr>
              <a:t>  </a:t>
            </a:r>
            <a:r>
              <a:rPr lang="en-US" dirty="0" err="1">
                <a:cs typeface="Calibri" panose="020F0502020204030204" pitchFamily="34" charset="0"/>
              </a:rPr>
              <a:t>Adappt</a:t>
            </a:r>
            <a:r>
              <a:rPr lang="en-US" dirty="0">
                <a:cs typeface="Calibri" panose="020F0502020204030204" pitchFamily="34" charset="0"/>
              </a:rPr>
              <a:t> (</a:t>
            </a:r>
            <a:r>
              <a:rPr lang="ru-RU" dirty="0">
                <a:cs typeface="Calibri" panose="020F0502020204030204" pitchFamily="34" charset="0"/>
              </a:rPr>
              <a:t>факультативно</a:t>
            </a:r>
            <a:r>
              <a:rPr lang="en-US" dirty="0">
                <a:cs typeface="Calibri" panose="020F0502020204030204" pitchFamily="34" charset="0"/>
              </a:rPr>
              <a:t>)</a:t>
            </a:r>
            <a:endParaRPr lang="en-US"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0" y="1514168"/>
            <a:ext cx="2772697" cy="4345858"/>
          </a:xfrm>
        </p:spPr>
        <p:txBody>
          <a:bodyPr/>
          <a:lstStyle/>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Вы можете перенести данные из инструмента </a:t>
            </a:r>
            <a:r>
              <a:rPr lang="en-US" sz="1400" b="1" dirty="0" err="1">
                <a:solidFill>
                  <a:schemeClr val="bg1"/>
                </a:solidFill>
                <a:latin typeface="Calibri" panose="020F0502020204030204" pitchFamily="34" charset="0"/>
                <a:cs typeface="Calibri" panose="020F0502020204030204" pitchFamily="34" charset="0"/>
              </a:rPr>
              <a:t>Adappt</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Это даст вам возможность планировать кадровые ресурсы на случай резкого увеличения числа больных</a:t>
            </a:r>
            <a:r>
              <a:rPr lang="en-US" sz="1400" dirty="0">
                <a:solidFill>
                  <a:schemeClr val="bg1"/>
                </a:solidFill>
                <a:latin typeface="Calibri" panose="020F0502020204030204" pitchFamily="34" charset="0"/>
                <a:cs typeface="Calibri" panose="020F0502020204030204" pitchFamily="34" charset="0"/>
              </a:rPr>
              <a:t>.</a:t>
            </a:r>
          </a:p>
          <a:p>
            <a:pPr marL="342900" indent="-342900">
              <a:lnSpc>
                <a:spcPct val="100000"/>
              </a:lnSpc>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После того, как в инструмент введены все данные для удовлетворения ваших потребностей, перейдите в рабочий лист «Экспорт»</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щелкните на кнопке «Выбрать всё» и скопируйте всё клавишами</a:t>
            </a:r>
            <a:r>
              <a:rPr lang="en-US" sz="1400" dirty="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CTRL+C</a:t>
            </a: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Перейдите в рабочий лист «Импорт» (</a:t>
            </a:r>
            <a:r>
              <a:rPr lang="en-US" sz="1400" b="1" dirty="0">
                <a:solidFill>
                  <a:schemeClr val="bg1"/>
                </a:solidFill>
                <a:latin typeface="Calibri" panose="020F0502020204030204" pitchFamily="34" charset="0"/>
                <a:cs typeface="Calibri" panose="020F0502020204030204" pitchFamily="34" charset="0"/>
              </a:rPr>
              <a:t>Import</a:t>
            </a:r>
            <a:r>
              <a:rPr lang="ru-RU"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и вставьте всё клавишами</a:t>
            </a:r>
            <a:r>
              <a:rPr lang="en-US" sz="1400" dirty="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CTRL+V</a:t>
            </a: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Теперь все данные у вас скопированы.</a:t>
            </a:r>
            <a:endParaRPr lang="en-US" sz="1400"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10</a:t>
            </a:fld>
            <a:endParaRPr lang="en-US" dirty="0">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0E030A2A-6C1F-F647-B870-42344F288CA9}"/>
              </a:ext>
            </a:extLst>
          </p:cNvPr>
          <p:cNvCxnSpPr>
            <a:cxnSpLocks/>
          </p:cNvCxnSpPr>
          <p:nvPr/>
        </p:nvCxnSpPr>
        <p:spPr>
          <a:xfrm flipV="1">
            <a:off x="2556387" y="1720646"/>
            <a:ext cx="285136" cy="77674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62D089-1B0A-1244-8555-76E00482F8F4}"/>
              </a:ext>
            </a:extLst>
          </p:cNvPr>
          <p:cNvCxnSpPr>
            <a:cxnSpLocks/>
          </p:cNvCxnSpPr>
          <p:nvPr/>
        </p:nvCxnSpPr>
        <p:spPr>
          <a:xfrm flipV="1">
            <a:off x="2556387" y="2369574"/>
            <a:ext cx="2810487" cy="254655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9F7667C-E68E-5149-9DF3-F28724CAA1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6874" y="2261420"/>
            <a:ext cx="3486091" cy="4070555"/>
          </a:xfrm>
          <a:prstGeom prst="rect">
            <a:avLst/>
          </a:prstGeom>
        </p:spPr>
      </p:pic>
    </p:spTree>
    <p:extLst>
      <p:ext uri="{BB962C8B-B14F-4D97-AF65-F5344CB8AC3E}">
        <p14:creationId xmlns:p14="http://schemas.microsoft.com/office/powerpoint/2010/main" val="378116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ru-RU" dirty="0">
                <a:latin typeface="Calibri" panose="020F0502020204030204" pitchFamily="34" charset="0"/>
                <a:cs typeface="Calibri" panose="020F0502020204030204" pitchFamily="34" charset="0"/>
              </a:rPr>
              <a:t>Рабочий лист «Требуемый персонал» (</a:t>
            </a:r>
            <a:r>
              <a:rPr lang="en-US" dirty="0">
                <a:latin typeface="Calibri" panose="020F0502020204030204" pitchFamily="34" charset="0"/>
                <a:cs typeface="Calibri" panose="020F0502020204030204" pitchFamily="34" charset="0"/>
              </a:rPr>
              <a:t>Required Staff</a:t>
            </a:r>
            <a:r>
              <a:rPr lang="ru-R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730707" y="1226113"/>
            <a:ext cx="8285483" cy="2391581"/>
          </a:xfrm>
        </p:spPr>
        <p:txBody>
          <a:bodyPr/>
          <a:lstStyle/>
          <a:p>
            <a:pPr>
              <a:lnSpc>
                <a:spcPct val="100000"/>
              </a:lnSpc>
              <a:spcBef>
                <a:spcPts val="0"/>
              </a:spcBef>
              <a:spcAft>
                <a:spcPts val="600"/>
              </a:spcAft>
            </a:pPr>
            <a:r>
              <a:rPr lang="ru-RU" sz="1400" dirty="0">
                <a:solidFill>
                  <a:schemeClr val="bg1"/>
                </a:solidFill>
                <a:latin typeface="Calibri" panose="020F0502020204030204" pitchFamily="34" charset="0"/>
                <a:cs typeface="Calibri" panose="020F0502020204030204" pitchFamily="34" charset="0"/>
              </a:rPr>
              <a:t>Рабочий лист «Требуемый персонал» (</a:t>
            </a:r>
            <a:r>
              <a:rPr lang="en-US" sz="1400" dirty="0">
                <a:solidFill>
                  <a:schemeClr val="bg1"/>
                </a:solidFill>
                <a:latin typeface="Calibri" panose="020F0502020204030204" pitchFamily="34" charset="0"/>
                <a:cs typeface="Calibri" panose="020F0502020204030204" pitchFamily="34" charset="0"/>
              </a:rPr>
              <a:t>Required</a:t>
            </a:r>
            <a:r>
              <a:rPr lang="en-US" sz="1400" b="1" dirty="0">
                <a:solidFill>
                  <a:schemeClr val="bg1"/>
                </a:solidFill>
                <a:latin typeface="Calibri" panose="020F0502020204030204" pitchFamily="34" charset="0"/>
                <a:cs typeface="Calibri" panose="020F0502020204030204" pitchFamily="34" charset="0"/>
              </a:rPr>
              <a:t> Staff</a:t>
            </a:r>
            <a:r>
              <a:rPr lang="ru-RU" sz="1400" b="1" dirty="0">
                <a:solidFill>
                  <a:schemeClr val="bg1"/>
                </a:solidFill>
                <a:latin typeface="Calibri" panose="020F0502020204030204" pitchFamily="34" charset="0"/>
                <a:cs typeface="Calibri" panose="020F0502020204030204" pitchFamily="34" charset="0"/>
              </a:rPr>
              <a:t>) помогает ответить на вопрос</a:t>
            </a:r>
            <a:r>
              <a:rPr lang="en-US" sz="1400" dirty="0">
                <a:solidFill>
                  <a:schemeClr val="bg1"/>
                </a:solidFill>
                <a:latin typeface="Calibri" panose="020F0502020204030204" pitchFamily="34" charset="0"/>
                <a:cs typeface="Calibri" panose="020F0502020204030204" pitchFamily="34" charset="0"/>
              </a:rPr>
              <a:t>:</a:t>
            </a:r>
          </a:p>
          <a:p>
            <a:pPr>
              <a:lnSpc>
                <a:spcPct val="100000"/>
              </a:lnSpc>
              <a:spcBef>
                <a:spcPts val="0"/>
              </a:spcBef>
              <a:spcAft>
                <a:spcPts val="600"/>
              </a:spcAft>
            </a:pPr>
            <a:r>
              <a:rPr lang="ru-RU" sz="1400" b="1" i="1" dirty="0">
                <a:solidFill>
                  <a:schemeClr val="bg1"/>
                </a:solidFill>
                <a:latin typeface="Calibri" panose="020F0502020204030204" pitchFamily="34" charset="0"/>
                <a:cs typeface="Calibri" panose="020F0502020204030204" pitchFamily="34" charset="0"/>
              </a:rPr>
              <a:t>Какие категории персонала и в какой численности требуются для обеспечения лечения требуемого числа больных </a:t>
            </a:r>
            <a:r>
              <a:rPr lang="en-US" sz="1400" b="1" i="1" dirty="0">
                <a:solidFill>
                  <a:schemeClr val="bg1"/>
                </a:solidFill>
                <a:latin typeface="Calibri" panose="020F0502020204030204" pitchFamily="34" charset="0"/>
                <a:cs typeface="Calibri" panose="020F0502020204030204" pitchFamily="34" charset="0"/>
              </a:rPr>
              <a:t>Covid-19</a:t>
            </a:r>
            <a:r>
              <a:rPr lang="ru-RU" sz="1400" b="1" i="1" dirty="0">
                <a:solidFill>
                  <a:schemeClr val="bg1"/>
                </a:solidFill>
                <a:latin typeface="Calibri" panose="020F0502020204030204" pitchFamily="34" charset="0"/>
                <a:cs typeface="Calibri" panose="020F0502020204030204" pitchFamily="34" charset="0"/>
              </a:rPr>
              <a:t> </a:t>
            </a:r>
            <a:r>
              <a:rPr lang="en-US" sz="1400" b="1" i="1" dirty="0">
                <a:solidFill>
                  <a:schemeClr val="bg1"/>
                </a:solidFill>
                <a:latin typeface="Calibri" panose="020F0502020204030204" pitchFamily="34" charset="0"/>
                <a:cs typeface="Calibri" panose="020F0502020204030204" pitchFamily="34" charset="0"/>
              </a:rPr>
              <a:t> </a:t>
            </a:r>
            <a:r>
              <a:rPr lang="ru-RU" sz="1400" b="1" i="1" dirty="0">
                <a:solidFill>
                  <a:schemeClr val="bg1"/>
                </a:solidFill>
                <a:latin typeface="Calibri" panose="020F0502020204030204" pitchFamily="34" charset="0"/>
                <a:cs typeface="Calibri" panose="020F0502020204030204" pitchFamily="34" charset="0"/>
              </a:rPr>
              <a:t>в день?</a:t>
            </a:r>
            <a:endParaRPr lang="en-US" sz="1400" b="1" i="1"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11</a:t>
            </a:fld>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D4A8E7-EED2-4ADB-B300-70B836881F37}"/>
              </a:ext>
            </a:extLst>
          </p:cNvPr>
          <p:cNvSpPr txBox="1"/>
          <p:nvPr/>
        </p:nvSpPr>
        <p:spPr>
          <a:xfrm>
            <a:off x="-121920" y="2189623"/>
            <a:ext cx="2467768" cy="4124206"/>
          </a:xfrm>
          <a:prstGeom prst="rect">
            <a:avLst/>
          </a:prstGeom>
          <a:noFill/>
        </p:spPr>
        <p:txBody>
          <a:bodyPr wrap="square" rtlCol="0">
            <a:spAutoFit/>
          </a:bodyPr>
          <a:lstStyle/>
          <a:p>
            <a:pPr marL="342900" indent="-342900">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Выберите «Ввод числа больных» и введите требуемое число больных</a:t>
            </a:r>
            <a:endParaRPr lang="en-US" sz="1400" dirty="0">
              <a:solidFill>
                <a:schemeClr val="bg1"/>
              </a:solidFill>
              <a:latin typeface="Calibri" panose="020F0502020204030204" pitchFamily="34" charset="0"/>
              <a:cs typeface="Calibri" panose="020F0502020204030204" pitchFamily="34" charset="0"/>
            </a:endParaRPr>
          </a:p>
          <a:p>
            <a:pPr marL="342900" indent="-342900">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Выбор «Дата», а не «Ввод числа больных», позволяет вам выбрать прогнозируемое число случаев из модели </a:t>
            </a:r>
            <a:r>
              <a:rPr lang="en-US" sz="1400" b="1" dirty="0" err="1">
                <a:solidFill>
                  <a:schemeClr val="bg1"/>
                </a:solidFill>
                <a:latin typeface="Calibri" panose="020F0502020204030204" pitchFamily="34" charset="0"/>
                <a:cs typeface="Calibri" panose="020F0502020204030204" pitchFamily="34" charset="0"/>
              </a:rPr>
              <a:t>Adappt</a:t>
            </a:r>
            <a:r>
              <a:rPr lang="ru-RU" sz="1400" b="1" dirty="0">
                <a:solidFill>
                  <a:schemeClr val="bg1"/>
                </a:solidFill>
                <a:latin typeface="Calibri" panose="020F0502020204030204" pitchFamily="34" charset="0"/>
                <a:cs typeface="Calibri" panose="020F0502020204030204" pitchFamily="34" charset="0"/>
              </a:rPr>
              <a:t>,</a:t>
            </a:r>
            <a:r>
              <a:rPr lang="ru-RU" sz="1400" dirty="0">
                <a:solidFill>
                  <a:schemeClr val="bg1"/>
                </a:solidFill>
                <a:latin typeface="Calibri" panose="020F0502020204030204" pitchFamily="34" charset="0"/>
                <a:cs typeface="Calibri" panose="020F0502020204030204" pitchFamily="34" charset="0"/>
              </a:rPr>
              <a:t> предполагая, что эти данные уже были импортированы.</a:t>
            </a:r>
            <a:r>
              <a:rPr lang="en-US" sz="1400" dirty="0">
                <a:solidFill>
                  <a:schemeClr val="bg1"/>
                </a:solidFill>
                <a:latin typeface="Calibri" panose="020F0502020204030204" pitchFamily="34" charset="0"/>
                <a:cs typeface="Calibri" panose="020F0502020204030204" pitchFamily="34" charset="0"/>
              </a:rPr>
              <a:t> </a:t>
            </a:r>
          </a:p>
          <a:p>
            <a:pPr marL="342900" indent="-342900">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Оценки числа больных, приходящихся на каждую категорию персонала, даются с разбивкой по степени тяжести болезни.</a:t>
            </a:r>
            <a:endParaRPr lang="en-US" sz="1400" dirty="0">
              <a:solidFill>
                <a:schemeClr val="bg1"/>
              </a:solidFill>
              <a:latin typeface="Calibri" panose="020F0502020204030204" pitchFamily="34" charset="0"/>
              <a:cs typeface="Calibri" panose="020F0502020204030204" pitchFamily="34" charset="0"/>
            </a:endParaRPr>
          </a:p>
        </p:txBody>
      </p:sp>
      <p:pic>
        <p:nvPicPr>
          <p:cNvPr id="15" name="Picture 14" descr="Desired staff spreadsheet: user data entry">
            <a:extLst>
              <a:ext uri="{FF2B5EF4-FFF2-40B4-BE49-F238E27FC236}">
                <a16:creationId xmlns:a16="http://schemas.microsoft.com/office/drawing/2014/main" id="{62385F54-757D-3442-9926-AACA2BB8C0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848" y="2140687"/>
            <a:ext cx="4623718" cy="3324896"/>
          </a:xfrm>
          <a:prstGeom prst="rect">
            <a:avLst/>
          </a:prstGeom>
        </p:spPr>
      </p:pic>
      <p:sp>
        <p:nvSpPr>
          <p:cNvPr id="7" name="Oval 6">
            <a:extLst>
              <a:ext uri="{FF2B5EF4-FFF2-40B4-BE49-F238E27FC236}">
                <a16:creationId xmlns:a16="http://schemas.microsoft.com/office/drawing/2014/main" id="{C7A140CA-4DCC-42C4-82B4-D64A9AD6947A}"/>
              </a:ext>
            </a:extLst>
          </p:cNvPr>
          <p:cNvSpPr/>
          <p:nvPr/>
        </p:nvSpPr>
        <p:spPr>
          <a:xfrm>
            <a:off x="2124711" y="1937224"/>
            <a:ext cx="1335657" cy="60826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Desired staff spreadsheet: selecting a date">
            <a:extLst>
              <a:ext uri="{FF2B5EF4-FFF2-40B4-BE49-F238E27FC236}">
                <a16:creationId xmlns:a16="http://schemas.microsoft.com/office/drawing/2014/main" id="{C5CC7BB1-236C-664B-8D59-121D98E48B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
          <a:stretch/>
        </p:blipFill>
        <p:spPr>
          <a:xfrm>
            <a:off x="5632359" y="2943221"/>
            <a:ext cx="3147847" cy="3324896"/>
          </a:xfrm>
          <a:prstGeom prst="rect">
            <a:avLst/>
          </a:prstGeom>
        </p:spPr>
      </p:pic>
      <p:cxnSp>
        <p:nvCxnSpPr>
          <p:cNvPr id="21" name="Straight Arrow Connector 20">
            <a:extLst>
              <a:ext uri="{FF2B5EF4-FFF2-40B4-BE49-F238E27FC236}">
                <a16:creationId xmlns:a16="http://schemas.microsoft.com/office/drawing/2014/main" id="{6A521973-00D3-C74D-B205-A9DF5EDDD6B9}"/>
              </a:ext>
            </a:extLst>
          </p:cNvPr>
          <p:cNvCxnSpPr>
            <a:cxnSpLocks/>
          </p:cNvCxnSpPr>
          <p:nvPr/>
        </p:nvCxnSpPr>
        <p:spPr>
          <a:xfrm>
            <a:off x="2054942" y="2545491"/>
            <a:ext cx="1101213" cy="286199"/>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7639DC5-17D3-E143-BD68-8AACF867DF88}"/>
              </a:ext>
            </a:extLst>
          </p:cNvPr>
          <p:cNvCxnSpPr>
            <a:cxnSpLocks/>
          </p:cNvCxnSpPr>
          <p:nvPr/>
        </p:nvCxnSpPr>
        <p:spPr>
          <a:xfrm>
            <a:off x="1887794" y="3215148"/>
            <a:ext cx="4542503" cy="40254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022B6D-A202-3046-9B0B-35AB9B4D5F15}"/>
              </a:ext>
            </a:extLst>
          </p:cNvPr>
          <p:cNvCxnSpPr>
            <a:cxnSpLocks/>
          </p:cNvCxnSpPr>
          <p:nvPr/>
        </p:nvCxnSpPr>
        <p:spPr>
          <a:xfrm flipV="1">
            <a:off x="2054942" y="4689987"/>
            <a:ext cx="2880852" cy="403123"/>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21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55200"/>
            <a:ext cx="7920000" cy="720000"/>
          </a:xfrm>
        </p:spPr>
        <p:txBody>
          <a:bodyPr/>
          <a:lstStyle/>
          <a:p>
            <a:r>
              <a:rPr lang="ru-RU" dirty="0">
                <a:latin typeface="Calibri" panose="020F0502020204030204" pitchFamily="34" charset="0"/>
                <a:cs typeface="Calibri" panose="020F0502020204030204" pitchFamily="34" charset="0"/>
              </a:rPr>
              <a:t>Рабочий лист «Варианты стратегии» (</a:t>
            </a:r>
            <a:r>
              <a:rPr lang="en-US" dirty="0">
                <a:latin typeface="Calibri" panose="020F0502020204030204" pitchFamily="34" charset="0"/>
                <a:cs typeface="Calibri" panose="020F0502020204030204" pitchFamily="34" charset="0"/>
              </a:rPr>
              <a:t>Policy options</a:t>
            </a:r>
            <a:r>
              <a:rPr lang="ru-R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867508" y="768261"/>
            <a:ext cx="7920000" cy="1105274"/>
          </a:xfrm>
        </p:spPr>
        <p:txBody>
          <a:bodyPr/>
          <a:lstStyle/>
          <a:p>
            <a:pPr>
              <a:lnSpc>
                <a:spcPct val="100000"/>
              </a:lnSpc>
              <a:spcBef>
                <a:spcPts val="0"/>
              </a:spcBef>
              <a:spcAft>
                <a:spcPts val="600"/>
              </a:spcAft>
            </a:pPr>
            <a:r>
              <a:rPr lang="ru-RU" sz="1400" dirty="0">
                <a:solidFill>
                  <a:schemeClr val="bg1"/>
                </a:solidFill>
                <a:latin typeface="Calibri" panose="020F0502020204030204" pitchFamily="34" charset="0"/>
                <a:cs typeface="Calibri" panose="020F0502020204030204" pitchFamily="34" charset="0"/>
              </a:rPr>
              <a:t>Рабочий лист «Варианты стратегии» (</a:t>
            </a:r>
            <a:r>
              <a:rPr lang="en-US" sz="1400" dirty="0">
                <a:solidFill>
                  <a:schemeClr val="bg1"/>
                </a:solidFill>
                <a:latin typeface="Calibri" panose="020F0502020204030204" pitchFamily="34" charset="0"/>
                <a:cs typeface="Calibri" panose="020F0502020204030204" pitchFamily="34" charset="0"/>
              </a:rPr>
              <a:t>Policy options</a:t>
            </a:r>
            <a:r>
              <a:rPr lang="ru-RU" sz="1400" b="1" dirty="0">
                <a:solidFill>
                  <a:schemeClr val="bg1"/>
                </a:solidFill>
                <a:latin typeface="Calibri" panose="020F0502020204030204" pitchFamily="34" charset="0"/>
                <a:cs typeface="Calibri" panose="020F0502020204030204" pitchFamily="34" charset="0"/>
              </a:rPr>
              <a:t>)</a:t>
            </a:r>
            <a:r>
              <a:rPr lang="en-US" sz="1400" b="1"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помогает ответить на вопросы</a:t>
            </a:r>
            <a:r>
              <a:rPr lang="en-US" sz="1400" dirty="0">
                <a:solidFill>
                  <a:schemeClr val="bg1"/>
                </a:solidFill>
                <a:latin typeface="Calibri" panose="020F0502020204030204" pitchFamily="34" charset="0"/>
                <a:cs typeface="Calibri" panose="020F0502020204030204" pitchFamily="34" charset="0"/>
              </a:rPr>
              <a:t>:</a:t>
            </a:r>
          </a:p>
          <a:p>
            <a:pPr>
              <a:lnSpc>
                <a:spcPct val="100000"/>
              </a:lnSpc>
              <a:spcBef>
                <a:spcPts val="0"/>
              </a:spcBef>
              <a:spcAft>
                <a:spcPts val="600"/>
              </a:spcAft>
            </a:pPr>
            <a:r>
              <a:rPr lang="ru-RU" sz="1400" b="1" i="1" dirty="0">
                <a:solidFill>
                  <a:schemeClr val="bg1"/>
                </a:solidFill>
                <a:latin typeface="Calibri" panose="020F0502020204030204" pitchFamily="34" charset="0"/>
                <a:cs typeface="Calibri" panose="020F0502020204030204" pitchFamily="34" charset="0"/>
              </a:rPr>
              <a:t>Каковы возможности моих кадровых ресурсов на сегодняшний день</a:t>
            </a:r>
            <a:r>
              <a:rPr lang="en-US" sz="1400" b="1" i="1" dirty="0">
                <a:solidFill>
                  <a:schemeClr val="bg1"/>
                </a:solidFill>
                <a:latin typeface="Calibri" panose="020F0502020204030204" pitchFamily="34" charset="0"/>
                <a:cs typeface="Calibri" panose="020F0502020204030204" pitchFamily="34" charset="0"/>
              </a:rPr>
              <a:t>?</a:t>
            </a:r>
          </a:p>
          <a:p>
            <a:pPr>
              <a:lnSpc>
                <a:spcPct val="100000"/>
              </a:lnSpc>
              <a:spcBef>
                <a:spcPts val="0"/>
              </a:spcBef>
              <a:spcAft>
                <a:spcPts val="600"/>
              </a:spcAft>
            </a:pPr>
            <a:r>
              <a:rPr lang="ru-RU" sz="1400" b="1" i="1" dirty="0">
                <a:solidFill>
                  <a:schemeClr val="bg1"/>
                </a:solidFill>
                <a:latin typeface="Calibri" panose="020F0502020204030204" pitchFamily="34" charset="0"/>
                <a:cs typeface="Calibri" panose="020F0502020204030204" pitchFamily="34" charset="0"/>
              </a:rPr>
              <a:t>Какие категории кадровых ресурсов или лечебно-профилактические учреждения/структурные подразделения испытывают наибольшие трудности</a:t>
            </a:r>
            <a:r>
              <a:rPr lang="en-US" sz="1400" b="1" i="1" dirty="0">
                <a:solidFill>
                  <a:schemeClr val="bg1"/>
                </a:solidFill>
                <a:latin typeface="Calibri" panose="020F0502020204030204" pitchFamily="34" charset="0"/>
                <a:cs typeface="Calibri" panose="020F0502020204030204" pitchFamily="34" charset="0"/>
              </a:rPr>
              <a:t>?</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12</a:t>
            </a:fld>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D4A8E7-EED2-4ADB-B300-70B836881F37}"/>
              </a:ext>
            </a:extLst>
          </p:cNvPr>
          <p:cNvSpPr txBox="1"/>
          <p:nvPr/>
        </p:nvSpPr>
        <p:spPr>
          <a:xfrm>
            <a:off x="-220980" y="1753923"/>
            <a:ext cx="3250556" cy="5656933"/>
          </a:xfrm>
          <a:prstGeom prst="rect">
            <a:avLst/>
          </a:prstGeom>
          <a:noFill/>
        </p:spPr>
        <p:txBody>
          <a:bodyPr wrap="square" rtlCol="0">
            <a:spAutoFit/>
          </a:bodyPr>
          <a:lstStyle/>
          <a:p>
            <a:pPr marL="342900" indent="-342900">
              <a:spcAft>
                <a:spcPts val="600"/>
              </a:spcAft>
              <a:buAutoNum type="arabicPeriod"/>
            </a:pPr>
            <a:r>
              <a:rPr lang="ru-RU" sz="1400" dirty="0">
                <a:solidFill>
                  <a:schemeClr val="bg1"/>
                </a:solidFill>
                <a:latin typeface="Calibri" panose="020F0502020204030204" pitchFamily="34" charset="0"/>
                <a:cs typeface="Calibri" panose="020F0502020204030204" pitchFamily="34" charset="0"/>
              </a:rPr>
              <a:t>Выберите «Нынешние возможности»</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a:t>
            </a:r>
            <a:r>
              <a:rPr lang="en-US" sz="1400" b="1" dirty="0">
                <a:solidFill>
                  <a:schemeClr val="bg1"/>
                </a:solidFill>
                <a:latin typeface="Calibri" panose="020F0502020204030204" pitchFamily="34" charset="0"/>
                <a:cs typeface="Calibri" panose="020F0502020204030204" pitchFamily="34" charset="0"/>
              </a:rPr>
              <a:t>Current capacity</a:t>
            </a:r>
            <a:r>
              <a:rPr lang="ru-RU" sz="1400" b="1" dirty="0">
                <a:solidFill>
                  <a:schemeClr val="bg1"/>
                </a:solidFill>
                <a:latin typeface="Calibri" panose="020F0502020204030204" pitchFamily="34" charset="0"/>
                <a:cs typeface="Calibri" panose="020F0502020204030204" pitchFamily="34" charset="0"/>
              </a:rPr>
              <a:t>)</a:t>
            </a:r>
            <a:r>
              <a:rPr lang="ru-RU" sz="1400" dirty="0">
                <a:solidFill>
                  <a:schemeClr val="bg1"/>
                </a:solidFill>
                <a:latin typeface="Calibri" panose="020F0502020204030204" pitchFamily="34" charset="0"/>
                <a:cs typeface="Calibri" panose="020F0502020204030204" pitchFamily="34" charset="0"/>
              </a:rPr>
              <a:t>, чтобы посмотреть максимальное число случаев при данной численности кадровых ресурсов</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90000"/>
              </a:lnSpc>
              <a:buAutoNum type="arabicPeriod"/>
            </a:pPr>
            <a:r>
              <a:rPr lang="ru-RU" sz="1400" dirty="0">
                <a:solidFill>
                  <a:schemeClr val="bg1"/>
                </a:solidFill>
                <a:latin typeface="Calibri" panose="020F0502020204030204" pitchFamily="34" charset="0"/>
                <a:cs typeface="Calibri" panose="020F0502020204030204" pitchFamily="34" charset="0"/>
              </a:rPr>
              <a:t>Выберите «Нынешнее число коек» (</a:t>
            </a:r>
            <a:r>
              <a:rPr lang="en-US" sz="1400" b="1" dirty="0">
                <a:solidFill>
                  <a:schemeClr val="bg1"/>
                </a:solidFill>
                <a:latin typeface="Calibri" panose="020F0502020204030204" pitchFamily="34" charset="0"/>
                <a:cs typeface="Calibri" panose="020F0502020204030204" pitchFamily="34" charset="0"/>
              </a:rPr>
              <a:t>Current beds</a:t>
            </a:r>
            <a:r>
              <a:rPr lang="ru-RU" sz="1400" b="1" dirty="0">
                <a:solidFill>
                  <a:schemeClr val="bg1"/>
                </a:solidFill>
                <a:latin typeface="Calibri" panose="020F0502020204030204" pitchFamily="34" charset="0"/>
                <a:cs typeface="Calibri" panose="020F0502020204030204" pitchFamily="34" charset="0"/>
              </a:rPr>
              <a:t>), чтобы посмотреть численность кадров, требуемую для обслуживания максимального числа коек</a:t>
            </a:r>
            <a:endParaRPr lang="en-US" sz="1400" dirty="0">
              <a:solidFill>
                <a:schemeClr val="bg1"/>
              </a:solidFill>
              <a:latin typeface="Calibri" panose="020F0502020204030204" pitchFamily="34" charset="0"/>
              <a:cs typeface="Calibri" panose="020F0502020204030204" pitchFamily="34" charset="0"/>
            </a:endParaRPr>
          </a:p>
          <a:p>
            <a:pPr marL="342900" indent="-342900">
              <a:spcAft>
                <a:spcPts val="600"/>
              </a:spcAft>
              <a:buAutoNum type="arabicPeriod"/>
            </a:pPr>
            <a:r>
              <a:rPr lang="ru-RU" sz="1400" dirty="0">
                <a:solidFill>
                  <a:schemeClr val="bg1"/>
                </a:solidFill>
                <a:latin typeface="Calibri" panose="020F0502020204030204" pitchFamily="34" charset="0"/>
                <a:cs typeface="Calibri" panose="020F0502020204030204" pitchFamily="34" charset="0"/>
              </a:rPr>
              <a:t>Выберите «Будущие случаи», чтобы посмотреть, какая численность потребуется для обслуживания требуемого числа случаев</a:t>
            </a:r>
            <a:r>
              <a:rPr lang="en-US" sz="1400" dirty="0">
                <a:solidFill>
                  <a:schemeClr val="bg1"/>
                </a:solidFill>
                <a:latin typeface="Calibri" panose="020F0502020204030204" pitchFamily="34" charset="0"/>
                <a:cs typeface="Calibri" panose="020F0502020204030204" pitchFamily="34" charset="0"/>
              </a:rPr>
              <a:t>.</a:t>
            </a:r>
          </a:p>
          <a:p>
            <a:pPr marL="342900" indent="-342900">
              <a:spcAft>
                <a:spcPts val="600"/>
              </a:spcAft>
              <a:buAutoNum type="arabicPeriod"/>
            </a:pPr>
            <a:r>
              <a:rPr lang="ru-RU" sz="1400" dirty="0">
                <a:solidFill>
                  <a:schemeClr val="bg1"/>
                </a:solidFill>
                <a:latin typeface="Calibri" panose="020F0502020204030204" pitchFamily="34" charset="0"/>
                <a:cs typeface="Calibri" panose="020F0502020204030204" pitchFamily="34" charset="0"/>
              </a:rPr>
              <a:t>Любая нехватка кадров выделяется красным цветом, переизбыток кадров выделяется зеленым цветом</a:t>
            </a:r>
            <a:endParaRPr lang="en-US" sz="1400" dirty="0">
              <a:solidFill>
                <a:schemeClr val="bg1"/>
              </a:solidFill>
              <a:latin typeface="Calibri" panose="020F0502020204030204" pitchFamily="34" charset="0"/>
              <a:cs typeface="Calibri" panose="020F0502020204030204" pitchFamily="34" charset="0"/>
            </a:endParaRPr>
          </a:p>
          <a:p>
            <a:pPr marL="342900" indent="-342900">
              <a:spcAft>
                <a:spcPts val="600"/>
              </a:spcAft>
              <a:buAutoNum type="arabicPeriod"/>
            </a:pPr>
            <a:r>
              <a:rPr lang="ru-RU" sz="1400" dirty="0">
                <a:solidFill>
                  <a:schemeClr val="bg1"/>
                </a:solidFill>
                <a:latin typeface="Calibri" panose="020F0502020204030204" pitchFamily="34" charset="0"/>
                <a:cs typeface="Calibri" panose="020F0502020204030204" pitchFamily="34" charset="0"/>
              </a:rPr>
              <a:t>Сводная таблица показывает разрыв между имеющимися возможностями и пиком резкого увеличения числа случаев</a:t>
            </a:r>
            <a:endParaRPr lang="en-US" sz="1400" dirty="0">
              <a:solidFill>
                <a:schemeClr val="bg1"/>
              </a:solidFill>
              <a:latin typeface="Calibri" panose="020F0502020204030204" pitchFamily="34" charset="0"/>
              <a:cs typeface="Calibri" panose="020F0502020204030204" pitchFamily="34" charset="0"/>
            </a:endParaRPr>
          </a:p>
          <a:p>
            <a:pPr marL="342900" indent="-342900">
              <a:spcAft>
                <a:spcPts val="600"/>
              </a:spcAft>
              <a:buAutoNum type="arabicPeriod"/>
            </a:pPr>
            <a:endParaRPr lang="en-US" sz="1400" dirty="0">
              <a:solidFill>
                <a:schemeClr val="bg1"/>
              </a:solidFill>
              <a:latin typeface="Calibri" panose="020F0502020204030204" pitchFamily="34" charset="0"/>
              <a:cs typeface="Calibri" panose="020F0502020204030204" pitchFamily="34" charset="0"/>
            </a:endParaRPr>
          </a:p>
        </p:txBody>
      </p:sp>
      <p:pic>
        <p:nvPicPr>
          <p:cNvPr id="11" name="Picture 10" descr="A screenshot of a computer&#10;&#10;Description automatically generated">
            <a:extLst>
              <a:ext uri="{FF2B5EF4-FFF2-40B4-BE49-F238E27FC236}">
                <a16:creationId xmlns:a16="http://schemas.microsoft.com/office/drawing/2014/main" id="{5F30DBAA-6CDE-7046-8F20-74A04CB4C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7569" y="2192398"/>
            <a:ext cx="6130327" cy="4008711"/>
          </a:xfrm>
          <a:prstGeom prst="rect">
            <a:avLst/>
          </a:prstGeom>
        </p:spPr>
      </p:pic>
      <p:sp>
        <p:nvSpPr>
          <p:cNvPr id="12" name="Oval 11">
            <a:extLst>
              <a:ext uri="{FF2B5EF4-FFF2-40B4-BE49-F238E27FC236}">
                <a16:creationId xmlns:a16="http://schemas.microsoft.com/office/drawing/2014/main" id="{25BE7BD2-8482-A344-834D-563FDDCD2D3D}"/>
              </a:ext>
            </a:extLst>
          </p:cNvPr>
          <p:cNvSpPr/>
          <p:nvPr/>
        </p:nvSpPr>
        <p:spPr>
          <a:xfrm>
            <a:off x="2400605" y="1969497"/>
            <a:ext cx="1257942" cy="5700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71EDB9A2-7602-454B-B21B-7B56C6F1F132}"/>
              </a:ext>
            </a:extLst>
          </p:cNvPr>
          <p:cNvCxnSpPr>
            <a:cxnSpLocks/>
          </p:cNvCxnSpPr>
          <p:nvPr/>
        </p:nvCxnSpPr>
        <p:spPr>
          <a:xfrm>
            <a:off x="1579418" y="3228109"/>
            <a:ext cx="3095632" cy="67194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6C0E224-1FBB-8C40-97DF-EFEA29352031}"/>
              </a:ext>
            </a:extLst>
          </p:cNvPr>
          <p:cNvCxnSpPr>
            <a:cxnSpLocks/>
          </p:cNvCxnSpPr>
          <p:nvPr/>
        </p:nvCxnSpPr>
        <p:spPr>
          <a:xfrm flipV="1">
            <a:off x="2261419" y="3761891"/>
            <a:ext cx="3621406" cy="79854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A5CE475-CF07-E948-845B-4C10257395A2}"/>
              </a:ext>
            </a:extLst>
          </p:cNvPr>
          <p:cNvCxnSpPr>
            <a:cxnSpLocks/>
          </p:cNvCxnSpPr>
          <p:nvPr/>
        </p:nvCxnSpPr>
        <p:spPr>
          <a:xfrm flipV="1">
            <a:off x="800100" y="3588774"/>
            <a:ext cx="7749900" cy="230762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BBCB794-6060-9A44-982A-96FA7076FC03}"/>
              </a:ext>
            </a:extLst>
          </p:cNvPr>
          <p:cNvCxnSpPr>
            <a:cxnSpLocks/>
          </p:cNvCxnSpPr>
          <p:nvPr/>
        </p:nvCxnSpPr>
        <p:spPr>
          <a:xfrm flipV="1">
            <a:off x="2261419" y="5790265"/>
            <a:ext cx="2566089" cy="212263"/>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67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90055" y="41358"/>
            <a:ext cx="8459945" cy="720000"/>
          </a:xfrm>
        </p:spPr>
        <p:txBody>
          <a:bodyPr/>
          <a:lstStyle/>
          <a:p>
            <a:r>
              <a:rPr lang="ru-RU" dirty="0">
                <a:latin typeface="Calibri" panose="020F0502020204030204" pitchFamily="34" charset="0"/>
                <a:cs typeface="Calibri" panose="020F0502020204030204" pitchFamily="34" charset="0"/>
              </a:rPr>
              <a:t>Рабочий лист «Сравнения» (</a:t>
            </a:r>
            <a:r>
              <a:rPr lang="en-US" dirty="0">
                <a:latin typeface="Calibri" panose="020F0502020204030204" pitchFamily="34" charset="0"/>
                <a:cs typeface="Calibri" panose="020F0502020204030204" pitchFamily="34" charset="0"/>
              </a:rPr>
              <a:t>Comparisons</a:t>
            </a:r>
            <a:r>
              <a:rPr lang="ru-R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922926" y="850594"/>
            <a:ext cx="7920000" cy="1105274"/>
          </a:xfrm>
        </p:spPr>
        <p:txBody>
          <a:bodyPr/>
          <a:lstStyle/>
          <a:p>
            <a:pPr>
              <a:lnSpc>
                <a:spcPct val="100000"/>
              </a:lnSpc>
              <a:spcBef>
                <a:spcPts val="0"/>
              </a:spcBef>
              <a:spcAft>
                <a:spcPts val="600"/>
              </a:spcAft>
            </a:pPr>
            <a:r>
              <a:rPr lang="ru-RU" sz="1400" dirty="0">
                <a:solidFill>
                  <a:schemeClr val="bg1"/>
                </a:solidFill>
                <a:latin typeface="Calibri" panose="020F0502020204030204" pitchFamily="34" charset="0"/>
                <a:cs typeface="Calibri" panose="020F0502020204030204" pitchFamily="34" charset="0"/>
              </a:rPr>
              <a:t>Рабочий лист «</a:t>
            </a:r>
            <a:r>
              <a:rPr lang="en-US" sz="1400" dirty="0">
                <a:solidFill>
                  <a:schemeClr val="bg1"/>
                </a:solidFill>
                <a:latin typeface="Calibri" panose="020F0502020204030204" pitchFamily="34" charset="0"/>
                <a:cs typeface="Calibri" panose="020F0502020204030204" pitchFamily="34" charset="0"/>
              </a:rPr>
              <a:t>C</a:t>
            </a:r>
            <a:r>
              <a:rPr lang="ru-RU" sz="1400" dirty="0">
                <a:solidFill>
                  <a:schemeClr val="bg1"/>
                </a:solidFill>
                <a:latin typeface="Calibri" panose="020F0502020204030204" pitchFamily="34" charset="0"/>
                <a:cs typeface="Calibri" panose="020F0502020204030204" pitchFamily="34" charset="0"/>
              </a:rPr>
              <a:t>равнения»</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Comparisons</a:t>
            </a:r>
            <a:r>
              <a:rPr lang="ru-RU" sz="1400" b="1" dirty="0">
                <a:solidFill>
                  <a:schemeClr val="bg1"/>
                </a:solidFill>
                <a:latin typeface="Calibri" panose="020F0502020204030204" pitchFamily="34" charset="0"/>
                <a:cs typeface="Calibri" panose="020F0502020204030204" pitchFamily="34" charset="0"/>
              </a:rPr>
              <a:t>)</a:t>
            </a:r>
            <a:r>
              <a:rPr lang="en-US" sz="1400" b="1"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помогает  ответить на вопрос:</a:t>
            </a:r>
            <a:endParaRPr lang="en-US" sz="14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600"/>
              </a:spcAft>
            </a:pPr>
            <a:r>
              <a:rPr lang="ru-RU" sz="1400" b="1" i="1" dirty="0">
                <a:solidFill>
                  <a:schemeClr val="bg1"/>
                </a:solidFill>
                <a:latin typeface="Calibri" panose="020F0502020204030204" pitchFamily="34" charset="0"/>
                <a:cs typeface="Calibri" panose="020F0502020204030204" pitchFamily="34" charset="0"/>
              </a:rPr>
              <a:t>Как резкое увеличение числа больных влияет на разные категории кадровых ресурсов</a:t>
            </a:r>
            <a:r>
              <a:rPr lang="en-US" sz="1400" b="1" i="1" dirty="0">
                <a:solidFill>
                  <a:schemeClr val="bg1"/>
                </a:solidFill>
                <a:latin typeface="Calibri" panose="020F0502020204030204" pitchFamily="34" charset="0"/>
                <a:cs typeface="Calibri" panose="020F0502020204030204" pitchFamily="34" charset="0"/>
              </a:rPr>
              <a:t>?</a:t>
            </a:r>
          </a:p>
          <a:p>
            <a:pPr>
              <a:lnSpc>
                <a:spcPct val="100000"/>
              </a:lnSpc>
              <a:spcBef>
                <a:spcPts val="0"/>
              </a:spcBef>
              <a:spcAft>
                <a:spcPts val="600"/>
              </a:spcAft>
            </a:pPr>
            <a:r>
              <a:rPr lang="ru-RU" sz="1400" dirty="0">
                <a:solidFill>
                  <a:schemeClr val="bg1"/>
                </a:solidFill>
                <a:latin typeface="Calibri" panose="020F0502020204030204" pitchFamily="34" charset="0"/>
                <a:cs typeface="Calibri" panose="020F0502020204030204" pitchFamily="34" charset="0"/>
              </a:rPr>
              <a:t>Предполагается, что до этого были введены данные из инструмента </a:t>
            </a:r>
            <a:r>
              <a:rPr lang="en-US" sz="1400" b="1" dirty="0" err="1">
                <a:solidFill>
                  <a:schemeClr val="bg1"/>
                </a:solidFill>
                <a:latin typeface="Calibri" panose="020F0502020204030204" pitchFamily="34" charset="0"/>
                <a:cs typeface="Calibri" panose="020F0502020204030204" pitchFamily="34" charset="0"/>
              </a:rPr>
              <a:t>Adappt</a:t>
            </a:r>
            <a:endParaRPr lang="en-US" sz="1400"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13</a:t>
            </a:fld>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D4A8E7-EED2-4ADB-B300-70B836881F37}"/>
              </a:ext>
            </a:extLst>
          </p:cNvPr>
          <p:cNvSpPr txBox="1"/>
          <p:nvPr/>
        </p:nvSpPr>
        <p:spPr>
          <a:xfrm>
            <a:off x="62345" y="1782342"/>
            <a:ext cx="2140528" cy="4552015"/>
          </a:xfrm>
          <a:prstGeom prst="rect">
            <a:avLst/>
          </a:prstGeom>
          <a:noFill/>
        </p:spPr>
        <p:txBody>
          <a:bodyPr wrap="square" rtlCol="0">
            <a:spAutoFit/>
          </a:bodyPr>
          <a:lstStyle/>
          <a:p>
            <a:pPr marL="342900" indent="-342900">
              <a:lnSpc>
                <a:spcPct val="90000"/>
              </a:lnSpc>
              <a:buAutoNum type="arabicPeriod"/>
            </a:pPr>
            <a:r>
              <a:rPr lang="ru-RU" sz="1400" dirty="0">
                <a:solidFill>
                  <a:schemeClr val="bg1"/>
                </a:solidFill>
                <a:latin typeface="Calibri" panose="020F0502020204030204" pitchFamily="34" charset="0"/>
                <a:cs typeface="Calibri" panose="020F0502020204030204" pitchFamily="34" charset="0"/>
              </a:rPr>
              <a:t>Для сравнения выберите до трех категорий кадровых ресурсов</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90000"/>
              </a:lnSpc>
              <a:buAutoNum type="arabicPeriod"/>
            </a:pPr>
            <a:r>
              <a:rPr lang="ru-RU" sz="1400" dirty="0">
                <a:solidFill>
                  <a:schemeClr val="bg1"/>
                </a:solidFill>
                <a:latin typeface="Calibri" panose="020F0502020204030204" pitchFamily="34" charset="0"/>
                <a:cs typeface="Calibri" panose="020F0502020204030204" pitchFamily="34" charset="0"/>
              </a:rPr>
              <a:t>Графики показывают численность, требуемую для лечения больных с умеренной, тяжелой степенью и больных в критическом состоянии и общую численность персонала</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90000"/>
              </a:lnSpc>
              <a:buAutoNum type="arabicPeriod"/>
            </a:pPr>
            <a:r>
              <a:rPr lang="ru-RU" sz="1400" dirty="0">
                <a:solidFill>
                  <a:schemeClr val="bg1"/>
                </a:solidFill>
                <a:latin typeface="Calibri" panose="020F0502020204030204" pitchFamily="34" charset="0"/>
                <a:cs typeface="Calibri" panose="020F0502020204030204" pitchFamily="34" charset="0"/>
              </a:rPr>
              <a:t>Горизонтальная красная линия показывает наличие возможностей на данный момент</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90000"/>
              </a:lnSpc>
              <a:buAutoNum type="arabicPeriod"/>
            </a:pPr>
            <a:r>
              <a:rPr lang="ru-RU" sz="1400" dirty="0">
                <a:solidFill>
                  <a:schemeClr val="bg1"/>
                </a:solidFill>
                <a:latin typeface="Calibri" panose="020F0502020204030204" pitchFamily="34" charset="0"/>
                <a:cs typeface="Calibri" panose="020F0502020204030204" pitchFamily="34" charset="0"/>
              </a:rPr>
              <a:t>Таблицы показывают пиковые величины и даты их возникновения</a:t>
            </a:r>
            <a:endParaRPr lang="en-US" sz="1400" dirty="0">
              <a:solidFill>
                <a:schemeClr val="bg1"/>
              </a:solidFill>
              <a:latin typeface="Calibri" panose="020F0502020204030204" pitchFamily="34" charset="0"/>
              <a:cs typeface="Calibri" panose="020F0502020204030204" pitchFamily="34" charset="0"/>
            </a:endParaRPr>
          </a:p>
        </p:txBody>
      </p:sp>
      <p:pic>
        <p:nvPicPr>
          <p:cNvPr id="7" name="Picture 6" descr="A screenshot of a computer&#10;&#10;Description automatically generated">
            <a:extLst>
              <a:ext uri="{FF2B5EF4-FFF2-40B4-BE49-F238E27FC236}">
                <a16:creationId xmlns:a16="http://schemas.microsoft.com/office/drawing/2014/main" id="{1F613A1D-577F-6341-9A62-AA1E147E1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6942" y="2042269"/>
            <a:ext cx="6586400" cy="3405197"/>
          </a:xfrm>
          <a:prstGeom prst="rect">
            <a:avLst/>
          </a:prstGeom>
        </p:spPr>
      </p:pic>
      <p:sp>
        <p:nvSpPr>
          <p:cNvPr id="12" name="Oval 11">
            <a:extLst>
              <a:ext uri="{FF2B5EF4-FFF2-40B4-BE49-F238E27FC236}">
                <a16:creationId xmlns:a16="http://schemas.microsoft.com/office/drawing/2014/main" id="{25BE7BD2-8482-A344-834D-563FDDCD2D3D}"/>
              </a:ext>
            </a:extLst>
          </p:cNvPr>
          <p:cNvSpPr/>
          <p:nvPr/>
        </p:nvSpPr>
        <p:spPr>
          <a:xfrm>
            <a:off x="1802731" y="1866528"/>
            <a:ext cx="1257942" cy="5700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id="{6A5CE475-CF07-E948-845B-4C10257395A2}"/>
              </a:ext>
            </a:extLst>
          </p:cNvPr>
          <p:cNvCxnSpPr>
            <a:cxnSpLocks/>
          </p:cNvCxnSpPr>
          <p:nvPr/>
        </p:nvCxnSpPr>
        <p:spPr>
          <a:xfrm>
            <a:off x="1802731" y="2574451"/>
            <a:ext cx="1078121" cy="39489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C9E4961-BF5C-0C42-9F24-D1ECC76EB4BA}"/>
              </a:ext>
            </a:extLst>
          </p:cNvPr>
          <p:cNvCxnSpPr>
            <a:cxnSpLocks/>
          </p:cNvCxnSpPr>
          <p:nvPr/>
        </p:nvCxnSpPr>
        <p:spPr>
          <a:xfrm flipV="1">
            <a:off x="1734868" y="3468959"/>
            <a:ext cx="1043145" cy="1329827"/>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1DDD4C8-0C3D-CC4D-998C-E4D328445076}"/>
              </a:ext>
            </a:extLst>
          </p:cNvPr>
          <p:cNvSpPr txBox="1"/>
          <p:nvPr/>
        </p:nvSpPr>
        <p:spPr>
          <a:xfrm>
            <a:off x="1987912" y="5572467"/>
            <a:ext cx="5987045" cy="738664"/>
          </a:xfrm>
          <a:prstGeom prst="rect">
            <a:avLst/>
          </a:prstGeom>
          <a:noFill/>
        </p:spPr>
        <p:txBody>
          <a:bodyPr wrap="square" rtlCol="0">
            <a:spAutoFit/>
          </a:bodyPr>
          <a:lstStyle/>
          <a:p>
            <a:pPr marL="342900" indent="-342900">
              <a:spcAft>
                <a:spcPts val="600"/>
              </a:spcAft>
              <a:buFont typeface="+mj-lt"/>
              <a:buAutoNum type="arabicPeriod" startAt="5"/>
            </a:pPr>
            <a:r>
              <a:rPr lang="ru-RU" sz="1400" dirty="0">
                <a:solidFill>
                  <a:schemeClr val="bg1"/>
                </a:solidFill>
                <a:latin typeface="Calibri" panose="020F0502020204030204" pitchFamily="34" charset="0"/>
                <a:cs typeface="Calibri" panose="020F0502020204030204" pitchFamily="34" charset="0"/>
              </a:rPr>
              <a:t>Некоторые категории кадровых ресурсов не оказывают помощи при всех степенях тяжести болезни, поэтому некоторых графиков и данных здесь не будет.</a:t>
            </a:r>
            <a:endParaRPr lang="en-US" sz="1400" dirty="0">
              <a:solidFill>
                <a:schemeClr val="bg1"/>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EBF1A827-AFE1-AB41-8A4D-544FBF804A4D}"/>
              </a:ext>
            </a:extLst>
          </p:cNvPr>
          <p:cNvCxnSpPr>
            <a:cxnSpLocks/>
            <a:stCxn id="21" idx="0"/>
          </p:cNvCxnSpPr>
          <p:nvPr/>
        </p:nvCxnSpPr>
        <p:spPr>
          <a:xfrm flipV="1">
            <a:off x="4981435" y="4613061"/>
            <a:ext cx="790100" cy="95940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7691F1-C076-AB43-9499-BB9A9686E9BD}"/>
              </a:ext>
            </a:extLst>
          </p:cNvPr>
          <p:cNvCxnSpPr>
            <a:cxnSpLocks/>
          </p:cNvCxnSpPr>
          <p:nvPr/>
        </p:nvCxnSpPr>
        <p:spPr>
          <a:xfrm flipV="1">
            <a:off x="1987912" y="4579446"/>
            <a:ext cx="3037492" cy="93331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60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CC55B9-B721-4843-9E1E-5AD34C2DE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8309" y="2147055"/>
            <a:ext cx="5711738" cy="4028214"/>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27504"/>
            <a:ext cx="7920000" cy="720000"/>
          </a:xfrm>
        </p:spPr>
        <p:txBody>
          <a:bodyPr/>
          <a:lstStyle/>
          <a:p>
            <a:r>
              <a:rPr lang="ru-RU" dirty="0">
                <a:latin typeface="Calibri" panose="020F0502020204030204" pitchFamily="34" charset="0"/>
                <a:cs typeface="Calibri" panose="020F0502020204030204" pitchFamily="34" charset="0"/>
              </a:rPr>
              <a:t>Рабочий лист «Резкое увеличение числа больных» (</a:t>
            </a:r>
            <a:r>
              <a:rPr lang="en-US" dirty="0">
                <a:latin typeface="Calibri" panose="020F0502020204030204" pitchFamily="34" charset="0"/>
                <a:cs typeface="Calibri" panose="020F0502020204030204" pitchFamily="34" charset="0"/>
              </a:rPr>
              <a:t>Surge</a:t>
            </a:r>
            <a:r>
              <a:rPr lang="ru-R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867508" y="885229"/>
            <a:ext cx="7920000" cy="1105274"/>
          </a:xfrm>
        </p:spPr>
        <p:txBody>
          <a:bodyPr/>
          <a:lstStyle/>
          <a:p>
            <a:pPr>
              <a:lnSpc>
                <a:spcPct val="100000"/>
              </a:lnSpc>
              <a:spcBef>
                <a:spcPts val="0"/>
              </a:spcBef>
              <a:spcAft>
                <a:spcPts val="600"/>
              </a:spcAft>
            </a:pPr>
            <a:r>
              <a:rPr lang="ru-RU" sz="1400" dirty="0">
                <a:solidFill>
                  <a:schemeClr val="bg1"/>
                </a:solidFill>
                <a:latin typeface="Calibri" panose="020F0502020204030204" pitchFamily="34" charset="0"/>
                <a:cs typeface="Calibri" panose="020F0502020204030204" pitchFamily="34" charset="0"/>
              </a:rPr>
              <a:t>Рабочий лист «Резкое увеличение числа больных» (</a:t>
            </a:r>
            <a:r>
              <a:rPr lang="en-US" sz="1400" b="1" dirty="0">
                <a:solidFill>
                  <a:schemeClr val="bg1"/>
                </a:solidFill>
                <a:latin typeface="Calibri" panose="020F0502020204030204" pitchFamily="34" charset="0"/>
                <a:cs typeface="Calibri" panose="020F0502020204030204" pitchFamily="34" charset="0"/>
              </a:rPr>
              <a:t>Surge</a:t>
            </a:r>
            <a:r>
              <a:rPr lang="ru-RU" sz="1400" b="1" dirty="0">
                <a:solidFill>
                  <a:schemeClr val="bg1"/>
                </a:solidFill>
                <a:latin typeface="Calibri" panose="020F0502020204030204" pitchFamily="34" charset="0"/>
                <a:cs typeface="Calibri" panose="020F0502020204030204" pitchFamily="34" charset="0"/>
              </a:rPr>
              <a:t>)</a:t>
            </a:r>
            <a:r>
              <a:rPr lang="en-US" sz="1400" b="1"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помогает ответить на вопрос</a:t>
            </a:r>
            <a:r>
              <a:rPr lang="en-US" sz="1400" dirty="0">
                <a:solidFill>
                  <a:schemeClr val="bg1"/>
                </a:solidFill>
                <a:latin typeface="Calibri" panose="020F0502020204030204" pitchFamily="34" charset="0"/>
                <a:cs typeface="Calibri" panose="020F0502020204030204" pitchFamily="34" charset="0"/>
              </a:rPr>
              <a:t>:</a:t>
            </a:r>
          </a:p>
          <a:p>
            <a:pPr>
              <a:lnSpc>
                <a:spcPct val="100000"/>
              </a:lnSpc>
              <a:spcBef>
                <a:spcPts val="0"/>
              </a:spcBef>
              <a:spcAft>
                <a:spcPts val="600"/>
              </a:spcAft>
            </a:pPr>
            <a:r>
              <a:rPr lang="ru-RU" sz="1400" b="1" i="1" dirty="0">
                <a:solidFill>
                  <a:schemeClr val="bg1"/>
                </a:solidFill>
                <a:latin typeface="Calibri" panose="020F0502020204030204" pitchFamily="34" charset="0"/>
                <a:cs typeface="Calibri" panose="020F0502020204030204" pitchFamily="34" charset="0"/>
              </a:rPr>
              <a:t>Насколько нужно увеличить численность разных категорий кадровых ресурсов для того, чтобы пролечить резко возросшее число больных?</a:t>
            </a:r>
            <a:endParaRPr lang="en-US" sz="1400" i="1"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14</a:t>
            </a:fld>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D4A8E7-EED2-4ADB-B300-70B836881F37}"/>
              </a:ext>
            </a:extLst>
          </p:cNvPr>
          <p:cNvSpPr txBox="1"/>
          <p:nvPr/>
        </p:nvSpPr>
        <p:spPr>
          <a:xfrm>
            <a:off x="153865" y="1768488"/>
            <a:ext cx="2766316" cy="5062924"/>
          </a:xfrm>
          <a:prstGeom prst="rect">
            <a:avLst/>
          </a:prstGeom>
          <a:noFill/>
        </p:spPr>
        <p:txBody>
          <a:bodyPr wrap="square" rtlCol="0">
            <a:spAutoFit/>
          </a:bodyPr>
          <a:lstStyle/>
          <a:p>
            <a:pPr marL="342900" indent="-342900">
              <a:spcAft>
                <a:spcPts val="600"/>
              </a:spcAft>
              <a:buAutoNum type="arabicPeriod"/>
            </a:pPr>
            <a:r>
              <a:rPr lang="ru-RU" sz="1400" dirty="0">
                <a:solidFill>
                  <a:schemeClr val="bg1"/>
                </a:solidFill>
                <a:latin typeface="Calibri" panose="020F0502020204030204" pitchFamily="34" charset="0"/>
                <a:cs typeface="Calibri" panose="020F0502020204030204" pitchFamily="34" charset="0"/>
              </a:rPr>
              <a:t>Кадровые ресурсы были разделены на категории для большей ясности</a:t>
            </a:r>
            <a:endParaRPr lang="en-US" sz="1400" dirty="0">
              <a:solidFill>
                <a:schemeClr val="bg1"/>
              </a:solidFill>
              <a:latin typeface="Calibri" panose="020F0502020204030204" pitchFamily="34" charset="0"/>
              <a:cs typeface="Calibri" panose="020F0502020204030204" pitchFamily="34" charset="0"/>
            </a:endParaRPr>
          </a:p>
          <a:p>
            <a:pPr marL="342900" indent="-342900">
              <a:spcAft>
                <a:spcPts val="600"/>
              </a:spcAft>
              <a:buAutoNum type="arabicPeriod"/>
            </a:pPr>
            <a:r>
              <a:rPr lang="ru-RU" sz="1400" dirty="0">
                <a:solidFill>
                  <a:schemeClr val="bg1"/>
                </a:solidFill>
                <a:latin typeface="Calibri" panose="020F0502020204030204" pitchFamily="34" charset="0"/>
                <a:cs typeface="Calibri" panose="020F0502020204030204" pitchFamily="34" charset="0"/>
              </a:rPr>
              <a:t>Каждый график показывает численность каждой категории на сегодняшний день (синий цвет)</a:t>
            </a:r>
            <a:endParaRPr lang="en-US" sz="1400" dirty="0">
              <a:solidFill>
                <a:schemeClr val="bg1"/>
              </a:solidFill>
              <a:latin typeface="Calibri" panose="020F0502020204030204" pitchFamily="34" charset="0"/>
              <a:cs typeface="Calibri" panose="020F0502020204030204" pitchFamily="34" charset="0"/>
            </a:endParaRPr>
          </a:p>
          <a:p>
            <a:pPr marL="342900" indent="-342900">
              <a:spcAft>
                <a:spcPts val="600"/>
              </a:spcAft>
              <a:buAutoNum type="arabicPeriod"/>
            </a:pPr>
            <a:r>
              <a:rPr lang="ru-RU" sz="1400" dirty="0">
                <a:solidFill>
                  <a:schemeClr val="bg1"/>
                </a:solidFill>
                <a:latin typeface="Calibri" panose="020F0502020204030204" pitchFamily="34" charset="0"/>
                <a:cs typeface="Calibri" panose="020F0502020204030204" pitchFamily="34" charset="0"/>
              </a:rPr>
              <a:t>Он также показывает численность, которая потребуется для того, чтобы обеспечить лечение при пиковом числе больных (оранжевый цвет)</a:t>
            </a:r>
          </a:p>
          <a:p>
            <a:pPr marL="342900" indent="-342900">
              <a:spcAft>
                <a:spcPts val="600"/>
              </a:spcAft>
              <a:buFontTx/>
              <a:buAutoNum type="arabicPeriod"/>
            </a:pPr>
            <a:r>
              <a:rPr lang="ru-RU" sz="1400" dirty="0">
                <a:solidFill>
                  <a:schemeClr val="bg1"/>
                </a:solidFill>
                <a:latin typeface="Calibri" panose="020F0502020204030204" pitchFamily="34" charset="0"/>
                <a:cs typeface="Calibri" panose="020F0502020204030204" pitchFamily="34" charset="0"/>
              </a:rPr>
              <a:t>Таблица с правой стороны показывает, насколько нужно увеличить численность каждой категории кадровых ресурсов, чтобы обеспечить помощью пиковое число случаев, в процентах от нынешней численности</a:t>
            </a:r>
            <a:endParaRPr lang="en-US" sz="1400" dirty="0">
              <a:solidFill>
                <a:schemeClr val="bg1"/>
              </a:solidFill>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25BE7BD2-8482-A344-834D-563FDDCD2D3D}"/>
              </a:ext>
            </a:extLst>
          </p:cNvPr>
          <p:cNvSpPr/>
          <p:nvPr/>
        </p:nvSpPr>
        <p:spPr>
          <a:xfrm>
            <a:off x="2725070" y="1969497"/>
            <a:ext cx="1257942" cy="5700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E6C0E224-1FBB-8C40-97DF-EFEA29352031}"/>
              </a:ext>
            </a:extLst>
          </p:cNvPr>
          <p:cNvCxnSpPr>
            <a:cxnSpLocks/>
          </p:cNvCxnSpPr>
          <p:nvPr/>
        </p:nvCxnSpPr>
        <p:spPr>
          <a:xfrm flipV="1">
            <a:off x="2625213" y="3087329"/>
            <a:ext cx="1809135" cy="16766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A5CE475-CF07-E948-845B-4C10257395A2}"/>
              </a:ext>
            </a:extLst>
          </p:cNvPr>
          <p:cNvCxnSpPr>
            <a:cxnSpLocks/>
          </p:cNvCxnSpPr>
          <p:nvPr/>
        </p:nvCxnSpPr>
        <p:spPr>
          <a:xfrm flipV="1">
            <a:off x="2725070" y="3087329"/>
            <a:ext cx="2594182" cy="84557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67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ru-RU" dirty="0">
                <a:solidFill>
                  <a:schemeClr val="bg1"/>
                </a:solidFill>
                <a:latin typeface="Calibri" panose="020F0502020204030204" pitchFamily="34" charset="0"/>
                <a:cs typeface="Calibri" panose="020F0502020204030204" pitchFamily="34" charset="0"/>
              </a:rPr>
              <a:t>Профессионально-квалификационная структура кадровых ресурсов</a:t>
            </a:r>
            <a:endParaRPr lang="en-US"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15</a:t>
            </a:fld>
            <a:endParaRPr lang="en-US"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22F6B959-7CFA-0D4E-B8E8-8C903675B024}"/>
              </a:ext>
            </a:extLst>
          </p:cNvPr>
          <p:cNvSpPr>
            <a:spLocks noGrp="1"/>
          </p:cNvSpPr>
          <p:nvPr>
            <p:ph idx="1"/>
          </p:nvPr>
        </p:nvSpPr>
        <p:spPr>
          <a:xfrm>
            <a:off x="83820" y="1299960"/>
            <a:ext cx="8839200" cy="4320000"/>
          </a:xfrm>
        </p:spPr>
        <p:txBody>
          <a:bodyPr/>
          <a:lstStyle/>
          <a:p>
            <a:r>
              <a:rPr lang="ru-RU" sz="2000" dirty="0">
                <a:solidFill>
                  <a:schemeClr val="bg1"/>
                </a:solidFill>
                <a:latin typeface="Calibri" panose="020F0502020204030204" pitchFamily="34" charset="0"/>
                <a:cs typeface="Calibri" panose="020F0502020204030204" pitchFamily="34" charset="0"/>
              </a:rPr>
              <a:t>Эта электронная таблица позволяет вам изучить профессионально-кадровую структуру </a:t>
            </a:r>
            <a:r>
              <a:rPr lang="en-US" sz="2000" dirty="0">
                <a:solidFill>
                  <a:schemeClr val="bg1"/>
                </a:solidFill>
                <a:latin typeface="Calibri" panose="020F0502020204030204" pitchFamily="34" charset="0"/>
                <a:cs typeface="Calibri" panose="020F0502020204030204" pitchFamily="34" charset="0"/>
              </a:rPr>
              <a:t>(</a:t>
            </a:r>
            <a:r>
              <a:rPr lang="ru-RU" sz="2000" dirty="0">
                <a:solidFill>
                  <a:schemeClr val="bg1"/>
                </a:solidFill>
                <a:latin typeface="Calibri" panose="020F0502020204030204" pitchFamily="34" charset="0"/>
                <a:cs typeface="Calibri" panose="020F0502020204030204" pitchFamily="34" charset="0"/>
              </a:rPr>
              <a:t>или замещение ролей</a:t>
            </a:r>
            <a:r>
              <a:rPr lang="en-US" sz="2000" dirty="0">
                <a:solidFill>
                  <a:schemeClr val="bg1"/>
                </a:solidFill>
                <a:latin typeface="Calibri" panose="020F0502020204030204" pitchFamily="34" charset="0"/>
                <a:cs typeface="Calibri" panose="020F0502020204030204" pitchFamily="34" charset="0"/>
              </a:rPr>
              <a:t>) </a:t>
            </a:r>
            <a:r>
              <a:rPr lang="ru-RU" sz="2000" dirty="0">
                <a:solidFill>
                  <a:schemeClr val="bg1"/>
                </a:solidFill>
                <a:latin typeface="Calibri" panose="020F0502020204030204" pitchFamily="34" charset="0"/>
                <a:cs typeface="Calibri" panose="020F0502020204030204" pitchFamily="34" charset="0"/>
              </a:rPr>
              <a:t>для того, чтобы дополнить численность имеющейся категории кадров. Возможны два типа замещения</a:t>
            </a:r>
            <a:r>
              <a:rPr lang="en-US" sz="2000" dirty="0">
                <a:solidFill>
                  <a:schemeClr val="bg1"/>
                </a:solidFill>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ru-RU" sz="2000" b="1" dirty="0">
                <a:solidFill>
                  <a:schemeClr val="bg1"/>
                </a:solidFill>
                <a:latin typeface="Calibri" panose="020F0502020204030204" pitchFamily="34" charset="0"/>
                <a:cs typeface="Calibri" panose="020F0502020204030204" pitchFamily="34" charset="0"/>
              </a:rPr>
              <a:t>Горизонтальное замещение  </a:t>
            </a:r>
            <a:r>
              <a:rPr lang="en-US" sz="2000" dirty="0">
                <a:solidFill>
                  <a:schemeClr val="bg1"/>
                </a:solidFill>
                <a:latin typeface="Calibri" panose="020F0502020204030204" pitchFamily="34" charset="0"/>
                <a:cs typeface="Calibri" panose="020F0502020204030204" pitchFamily="34" charset="0"/>
              </a:rPr>
              <a:t>–  </a:t>
            </a:r>
            <a:r>
              <a:rPr lang="ru-RU" sz="2000" dirty="0">
                <a:solidFill>
                  <a:schemeClr val="bg1"/>
                </a:solidFill>
                <a:latin typeface="Calibri" panose="020F0502020204030204" pitchFamily="34" charset="0"/>
                <a:cs typeface="Calibri" panose="020F0502020204030204" pitchFamily="34" charset="0"/>
              </a:rPr>
              <a:t>когда одна категория работников заменяет аналогичную категорию при том же самом уровне квалификации</a:t>
            </a:r>
            <a:r>
              <a:rPr lang="en-US" sz="2000" dirty="0">
                <a:solidFill>
                  <a:schemeClr val="bg1"/>
                </a:solidFill>
                <a:latin typeface="Calibri" panose="020F0502020204030204" pitchFamily="34" charset="0"/>
                <a:cs typeface="Calibri" panose="020F0502020204030204" pitchFamily="34" charset="0"/>
              </a:rPr>
              <a:t>l. </a:t>
            </a:r>
            <a:r>
              <a:rPr lang="ru-RU" sz="2000" dirty="0">
                <a:solidFill>
                  <a:schemeClr val="bg1"/>
                </a:solidFill>
                <a:latin typeface="Calibri" panose="020F0502020204030204" pitchFamily="34" charset="0"/>
                <a:cs typeface="Calibri" panose="020F0502020204030204" pitchFamily="34" charset="0"/>
              </a:rPr>
              <a:t>Например,</a:t>
            </a:r>
            <a:r>
              <a:rPr lang="en-US" sz="2000" dirty="0">
                <a:solidFill>
                  <a:schemeClr val="bg1"/>
                </a:solidFill>
                <a:latin typeface="Calibri" panose="020F0502020204030204" pitchFamily="34" charset="0"/>
                <a:cs typeface="Calibri" panose="020F0502020204030204" pitchFamily="34" charset="0"/>
              </a:rPr>
              <a:t> </a:t>
            </a:r>
            <a:r>
              <a:rPr lang="ru-RU" sz="2000" dirty="0">
                <a:solidFill>
                  <a:schemeClr val="bg1"/>
                </a:solidFill>
                <a:latin typeface="Calibri" panose="020F0502020204030204" pitchFamily="34" charset="0"/>
                <a:cs typeface="Calibri" panose="020F0502020204030204" pitchFamily="34" charset="0"/>
              </a:rPr>
              <a:t>недавно вышедшие на пенсию врачи и медсестры могли бы вернуться на работу для того, чтобы поддержать действующих врачей и медсестер</a:t>
            </a:r>
            <a:r>
              <a:rPr lang="en-US" sz="2000" dirty="0">
                <a:solidFill>
                  <a:schemeClr val="bg1"/>
                </a:solidFill>
                <a:latin typeface="Calibri" panose="020F0502020204030204" pitchFamily="34" charset="0"/>
                <a:cs typeface="Calibri" panose="020F0502020204030204" pitchFamily="34" charset="0"/>
              </a:rPr>
              <a:t>. </a:t>
            </a:r>
            <a:r>
              <a:rPr lang="ru-RU" sz="2000" dirty="0">
                <a:solidFill>
                  <a:schemeClr val="bg1"/>
                </a:solidFill>
                <a:latin typeface="Calibri" panose="020F0502020204030204" pitchFamily="34" charset="0"/>
                <a:cs typeface="Calibri" panose="020F0502020204030204" pitchFamily="34" charset="0"/>
              </a:rPr>
              <a:t>Все их время уходит на поддержку</a:t>
            </a:r>
            <a:r>
              <a:rPr lang="en-US" sz="2000" dirty="0">
                <a:solidFill>
                  <a:schemeClr val="bg1"/>
                </a:solidFill>
                <a:latin typeface="Calibri" panose="020F0502020204030204" pitchFamily="34" charset="0"/>
                <a:cs typeface="Calibri" panose="020F0502020204030204" pitchFamily="34" charset="0"/>
              </a:rPr>
              <a:t>.</a:t>
            </a:r>
          </a:p>
          <a:p>
            <a:pPr marL="342900" indent="-342900">
              <a:spcBef>
                <a:spcPts val="0"/>
              </a:spcBef>
              <a:spcAft>
                <a:spcPts val="0"/>
              </a:spcAft>
              <a:buFont typeface="Arial" panose="020B0604020202020204" pitchFamily="34" charset="0"/>
              <a:buChar char="•"/>
            </a:pPr>
            <a:r>
              <a:rPr lang="ru-RU" sz="2000" b="1" dirty="0">
                <a:solidFill>
                  <a:schemeClr val="bg1"/>
                </a:solidFill>
                <a:latin typeface="Calibri" panose="020F0502020204030204" pitchFamily="34" charset="0"/>
                <a:cs typeface="Calibri" panose="020F0502020204030204" pitchFamily="34" charset="0"/>
              </a:rPr>
              <a:t>Вертикальное замещение </a:t>
            </a:r>
            <a:r>
              <a:rPr lang="en-US" sz="2000" b="1" dirty="0">
                <a:solidFill>
                  <a:schemeClr val="bg1"/>
                </a:solidFill>
                <a:latin typeface="Calibri" panose="020F0502020204030204" pitchFamily="34" charset="0"/>
                <a:cs typeface="Calibri" panose="020F0502020204030204" pitchFamily="34" charset="0"/>
              </a:rPr>
              <a:t>– </a:t>
            </a:r>
            <a:r>
              <a:rPr lang="ru-RU" sz="2000" dirty="0">
                <a:solidFill>
                  <a:schemeClr val="bg1"/>
                </a:solidFill>
                <a:latin typeface="Calibri" panose="020F0502020204030204" pitchFamily="34" charset="0"/>
                <a:cs typeface="Calibri" panose="020F0502020204030204" pitchFamily="34" charset="0"/>
              </a:rPr>
              <a:t>когда одна категория поддерживает другую, находящуюся на более высоком уровне квалификации, выполняя некоторые (но не все) ее функции</a:t>
            </a:r>
            <a:r>
              <a:rPr lang="en-US" sz="2000" dirty="0">
                <a:solidFill>
                  <a:schemeClr val="bg1"/>
                </a:solidFill>
                <a:latin typeface="Calibri" panose="020F0502020204030204" pitchFamily="34" charset="0"/>
                <a:cs typeface="Calibri" panose="020F0502020204030204" pitchFamily="34" charset="0"/>
              </a:rPr>
              <a:t>. </a:t>
            </a:r>
            <a:r>
              <a:rPr lang="ru-RU" sz="2000" dirty="0">
                <a:solidFill>
                  <a:schemeClr val="bg1"/>
                </a:solidFill>
                <a:latin typeface="Calibri" panose="020F0502020204030204" pitchFamily="34" charset="0"/>
                <a:cs typeface="Calibri" panose="020F0502020204030204" pitchFamily="34" charset="0"/>
              </a:rPr>
              <a:t>На поддержку уходит лишь часть времени этой категории</a:t>
            </a:r>
            <a:r>
              <a:rPr lang="en-US" sz="2000" dirty="0">
                <a:solidFill>
                  <a:schemeClr val="bg1"/>
                </a:solidFill>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ru-RU" sz="2000" dirty="0">
                <a:solidFill>
                  <a:schemeClr val="bg1"/>
                </a:solidFill>
                <a:latin typeface="Calibri" panose="020F0502020204030204" pitchFamily="34" charset="0"/>
                <a:cs typeface="Calibri" panose="020F0502020204030204" pitchFamily="34" charset="0"/>
              </a:rPr>
              <a:t>Эти работники требуют контроля, поэтому используется простая модель для расчета того, над каким числом людей может осуществлять контроль один уже работающий сотрудник</a:t>
            </a:r>
            <a:r>
              <a:rPr lang="en-US" sz="2000" dirty="0">
                <a:solidFill>
                  <a:schemeClr val="bg1"/>
                </a:solidFill>
                <a:latin typeface="Calibri" panose="020F0502020204030204" pitchFamily="34" charset="0"/>
                <a:cs typeface="Calibri" panose="020F0502020204030204" pitchFamily="34" charset="0"/>
              </a:rPr>
              <a:t>. </a:t>
            </a:r>
            <a:r>
              <a:rPr lang="ru-RU" sz="2000" dirty="0">
                <a:solidFill>
                  <a:schemeClr val="bg1"/>
                </a:solidFill>
                <a:latin typeface="Calibri" panose="020F0502020204030204" pitchFamily="34" charset="0"/>
                <a:cs typeface="Calibri" panose="020F0502020204030204" pitchFamily="34" charset="0"/>
              </a:rPr>
              <a:t>Чем больше требуется поддержки, тем меньше число людей, за которыми можно осуществлять контроль</a:t>
            </a:r>
            <a:r>
              <a:rPr lang="en-US" sz="20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7964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7631A984-2077-EC44-9C96-2E3B59F5C8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3287" y="1008547"/>
            <a:ext cx="6304762" cy="4062412"/>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ru-RU" dirty="0">
                <a:latin typeface="Calibri" panose="020F0502020204030204" pitchFamily="34" charset="0"/>
                <a:cs typeface="Calibri" panose="020F0502020204030204" pitchFamily="34" charset="0"/>
              </a:rPr>
              <a:t>Рабочий лист «Замещение ролей» (</a:t>
            </a:r>
            <a:r>
              <a:rPr lang="en-US" dirty="0">
                <a:latin typeface="Calibri" panose="020F0502020204030204" pitchFamily="34" charset="0"/>
                <a:cs typeface="Calibri" panose="020F0502020204030204" pitchFamily="34" charset="0"/>
              </a:rPr>
              <a:t>Role substitution</a:t>
            </a:r>
            <a:r>
              <a:rPr lang="ru-R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16</a:t>
            </a:fld>
            <a:endParaRPr lang="en-US" dirty="0">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21C4686D-4B1A-674E-BC05-62854C679EE8}"/>
              </a:ext>
            </a:extLst>
          </p:cNvPr>
          <p:cNvSpPr>
            <a:spLocks noGrp="1"/>
          </p:cNvSpPr>
          <p:nvPr>
            <p:ph idx="1"/>
          </p:nvPr>
        </p:nvSpPr>
        <p:spPr>
          <a:xfrm>
            <a:off x="521845" y="1620000"/>
            <a:ext cx="2506489" cy="4240026"/>
          </a:xfrm>
        </p:spPr>
        <p:txBody>
          <a:bodyPr/>
          <a:lstStyle/>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Откройте рабочий лист «Замещение ролей» (</a:t>
            </a:r>
            <a:r>
              <a:rPr lang="en-US" sz="1400" b="1" dirty="0">
                <a:solidFill>
                  <a:schemeClr val="bg1"/>
                </a:solidFill>
                <a:latin typeface="Calibri" panose="020F0502020204030204" pitchFamily="34" charset="0"/>
                <a:cs typeface="Calibri" panose="020F0502020204030204" pitchFamily="34" charset="0"/>
              </a:rPr>
              <a:t>Role substitution</a:t>
            </a:r>
            <a:r>
              <a:rPr lang="ru-RU" sz="1400" b="1" dirty="0">
                <a:solidFill>
                  <a:schemeClr val="bg1"/>
                </a:solidFill>
                <a:latin typeface="Calibri" panose="020F0502020204030204" pitchFamily="34" charset="0"/>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100000"/>
              </a:lnSpc>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Введите горизонтальные категории кадровых ресурсов и где их время тратится на поддержку </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В сумме должно быть</a:t>
            </a:r>
            <a:r>
              <a:rPr lang="en-US" sz="1400" dirty="0">
                <a:solidFill>
                  <a:schemeClr val="bg1"/>
                </a:solidFill>
                <a:latin typeface="Calibri" panose="020F0502020204030204" pitchFamily="34" charset="0"/>
                <a:cs typeface="Calibri" panose="020F0502020204030204" pitchFamily="34" charset="0"/>
              </a:rPr>
              <a:t>100%</a:t>
            </a: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Повторите для вертикальных категорий</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На поддержку тратится только часть их времени</a:t>
            </a:r>
            <a:r>
              <a:rPr lang="en-US" sz="1400" dirty="0">
                <a:solidFill>
                  <a:schemeClr val="bg1"/>
                </a:solidFill>
                <a:latin typeface="Calibri" panose="020F0502020204030204" pitchFamily="34" charset="0"/>
                <a:cs typeface="Calibri" panose="020F0502020204030204" pitchFamily="34" charset="0"/>
              </a:rPr>
              <a:t>. </a:t>
            </a: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Укажите, сколько новых сотрудников может контролировать уже работающий сотрудник</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Автоматически выделятся области для ввода данных</a:t>
            </a:r>
            <a:r>
              <a:rPr lang="en-US" sz="1400" dirty="0">
                <a:solidFill>
                  <a:schemeClr val="bg1"/>
                </a:solidFill>
                <a:latin typeface="Calibri" panose="020F0502020204030204" pitchFamily="34" charset="0"/>
                <a:cs typeface="Calibri" panose="020F0502020204030204" pitchFamily="34" charset="0"/>
              </a:rPr>
              <a:t>.</a:t>
            </a:r>
          </a:p>
        </p:txBody>
      </p:sp>
      <p:sp>
        <p:nvSpPr>
          <p:cNvPr id="19" name="Footer Placeholder 3">
            <a:extLst>
              <a:ext uri="{FF2B5EF4-FFF2-40B4-BE49-F238E27FC236}">
                <a16:creationId xmlns:a16="http://schemas.microsoft.com/office/drawing/2014/main" id="{71853B7D-0173-734F-8C4F-5A11F896003E}"/>
              </a:ext>
            </a:extLst>
          </p:cNvPr>
          <p:cNvSpPr txBox="1">
            <a:spLocks/>
          </p:cNvSpPr>
          <p:nvPr/>
        </p:nvSpPr>
        <p:spPr bwMode="invGray">
          <a:xfrm>
            <a:off x="983902" y="6155390"/>
            <a:ext cx="289560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Covid-19 Workforce Estimator Guide</a:t>
            </a:r>
          </a:p>
        </p:txBody>
      </p:sp>
      <p:sp>
        <p:nvSpPr>
          <p:cNvPr id="21" name="Slide Number Placeholder 4">
            <a:extLst>
              <a:ext uri="{FF2B5EF4-FFF2-40B4-BE49-F238E27FC236}">
                <a16:creationId xmlns:a16="http://schemas.microsoft.com/office/drawing/2014/main" id="{0444AE91-61C0-9E4D-875A-16676D83A88D}"/>
              </a:ext>
            </a:extLst>
          </p:cNvPr>
          <p:cNvSpPr txBox="1">
            <a:spLocks/>
          </p:cNvSpPr>
          <p:nvPr/>
        </p:nvSpPr>
        <p:spPr bwMode="invGray">
          <a:xfrm>
            <a:off x="457200" y="6155390"/>
            <a:ext cx="410308" cy="365125"/>
          </a:xfrm>
          <a:prstGeom prst="rect">
            <a:avLst/>
          </a:prstGeom>
        </p:spPr>
        <p:txBody>
          <a:bodyPr vert="horz" lIns="91440" tIns="45720" rIns="91440" bIns="45720" rtlCol="0" anchor="ctr"/>
          <a:lstStyle>
            <a:defPPr>
              <a:defRPr lang="en-US"/>
            </a:defPPr>
            <a:lvl1pPr marL="0" algn="r" defTabSz="457200" rtl="0" eaLnBrk="1" latinLnBrk="0" hangingPunct="1">
              <a:defRPr sz="900" b="0" kern="1200">
                <a:solidFill>
                  <a:schemeClr val="bg1"/>
                </a:solidFill>
                <a:latin typeface="+mn-lt"/>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98B45C-09C7-497B-9261-07F290CB2D4C}" type="slidenum">
              <a:rPr lang="en-US" smtClean="0">
                <a:latin typeface="Calibri" panose="020F0502020204030204" pitchFamily="34" charset="0"/>
                <a:cs typeface="Calibri" panose="020F0502020204030204" pitchFamily="34" charset="0"/>
              </a:rPr>
              <a:pPr/>
              <a:t>16</a:t>
            </a:fld>
            <a:endParaRPr lang="en-US"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C0725ED8-C556-E64E-8A36-925CE2099BB6}"/>
              </a:ext>
            </a:extLst>
          </p:cNvPr>
          <p:cNvSpPr/>
          <p:nvPr/>
        </p:nvSpPr>
        <p:spPr>
          <a:xfrm>
            <a:off x="2952880" y="1316009"/>
            <a:ext cx="1229527" cy="6079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DCFECBF3-17C8-7D44-852B-7DF2F48BD6EE}"/>
              </a:ext>
            </a:extLst>
          </p:cNvPr>
          <p:cNvCxnSpPr>
            <a:cxnSpLocks/>
          </p:cNvCxnSpPr>
          <p:nvPr/>
        </p:nvCxnSpPr>
        <p:spPr>
          <a:xfrm flipV="1">
            <a:off x="3028334" y="3851923"/>
            <a:ext cx="2096559" cy="43588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033DD17-52A0-3F4C-883F-03C32247E85D}"/>
              </a:ext>
            </a:extLst>
          </p:cNvPr>
          <p:cNvCxnSpPr>
            <a:cxnSpLocks/>
          </p:cNvCxnSpPr>
          <p:nvPr/>
        </p:nvCxnSpPr>
        <p:spPr>
          <a:xfrm>
            <a:off x="2814056" y="2673523"/>
            <a:ext cx="430965" cy="48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85286B7-723A-1C4C-B94B-6D8A264E5E30}"/>
              </a:ext>
            </a:extLst>
          </p:cNvPr>
          <p:cNvCxnSpPr>
            <a:cxnSpLocks/>
          </p:cNvCxnSpPr>
          <p:nvPr/>
        </p:nvCxnSpPr>
        <p:spPr>
          <a:xfrm>
            <a:off x="2604341" y="3186010"/>
            <a:ext cx="640680" cy="1736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70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B9369A20-7944-4C44-A0C0-B11B1E3E2F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3976" y="1799524"/>
            <a:ext cx="5995082" cy="3746926"/>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55419" y="138336"/>
            <a:ext cx="8811490" cy="720000"/>
          </a:xfrm>
        </p:spPr>
        <p:txBody>
          <a:bodyPr/>
          <a:lstStyle/>
          <a:p>
            <a:r>
              <a:rPr lang="ru-RU" dirty="0">
                <a:solidFill>
                  <a:schemeClr val="bg1"/>
                </a:solidFill>
                <a:latin typeface="Calibri" panose="020F0502020204030204" pitchFamily="34" charset="0"/>
                <a:cs typeface="Calibri" panose="020F0502020204030204" pitchFamily="34" charset="0"/>
              </a:rPr>
              <a:t>Рабочий лист «Профессионально-квалификационная структура кадровых ресурсов» (</a:t>
            </a:r>
            <a:r>
              <a:rPr lang="en-US" b="0" dirty="0">
                <a:latin typeface="Calibri" panose="020F0502020204030204" pitchFamily="34" charset="0"/>
                <a:cs typeface="Calibri" panose="020F0502020204030204" pitchFamily="34" charset="0"/>
              </a:rPr>
              <a:t>Skill mix</a:t>
            </a:r>
            <a:r>
              <a:rPr lang="ru-RU" b="0" dirty="0">
                <a:latin typeface="Calibri" panose="020F0502020204030204" pitchFamily="34" charset="0"/>
                <a:cs typeface="Calibri" panose="020F0502020204030204" pitchFamily="34" charset="0"/>
              </a:rPr>
              <a:t>)</a:t>
            </a:r>
            <a:endParaRPr lang="en-US" b="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867508" y="1009915"/>
            <a:ext cx="7920000" cy="1105274"/>
          </a:xfrm>
        </p:spPr>
        <p:txBody>
          <a:bodyPr/>
          <a:lstStyle/>
          <a:p>
            <a:pPr>
              <a:lnSpc>
                <a:spcPct val="100000"/>
              </a:lnSpc>
              <a:spcBef>
                <a:spcPts val="0"/>
              </a:spcBef>
              <a:spcAft>
                <a:spcPts val="600"/>
              </a:spcAft>
            </a:pPr>
            <a:r>
              <a:rPr lang="ru-RU" sz="1400" dirty="0">
                <a:solidFill>
                  <a:schemeClr val="bg1"/>
                </a:solidFill>
                <a:latin typeface="Calibri" panose="020F0502020204030204" pitchFamily="34" charset="0"/>
                <a:cs typeface="Calibri" panose="020F0502020204030204" pitchFamily="34" charset="0"/>
              </a:rPr>
              <a:t>Рабочий лист «Профессионально-квалификационная структура кадров» помогает ответить на вопрос</a:t>
            </a:r>
            <a:r>
              <a:rPr lang="en-US" sz="1400" dirty="0">
                <a:solidFill>
                  <a:schemeClr val="bg1"/>
                </a:solidFill>
                <a:latin typeface="Calibri" panose="020F0502020204030204" pitchFamily="34" charset="0"/>
                <a:cs typeface="Calibri" panose="020F0502020204030204" pitchFamily="34" charset="0"/>
              </a:rPr>
              <a:t>:</a:t>
            </a:r>
          </a:p>
          <a:p>
            <a:pPr>
              <a:lnSpc>
                <a:spcPct val="100000"/>
              </a:lnSpc>
              <a:spcBef>
                <a:spcPts val="0"/>
              </a:spcBef>
              <a:spcAft>
                <a:spcPts val="600"/>
              </a:spcAft>
            </a:pPr>
            <a:r>
              <a:rPr lang="ru-RU" sz="1400" b="1" i="1" dirty="0">
                <a:solidFill>
                  <a:schemeClr val="bg1"/>
                </a:solidFill>
                <a:latin typeface="Calibri" panose="020F0502020204030204" pitchFamily="34" charset="0"/>
                <a:cs typeface="Calibri" panose="020F0502020204030204" pitchFamily="34" charset="0"/>
              </a:rPr>
              <a:t>«Как изменится ситуация, если будут привлечены новые сотрудники или будет использоваться имеющийся персонал для поддержки коллег</a:t>
            </a:r>
            <a:r>
              <a:rPr lang="en-US" sz="1400" b="1" i="1" dirty="0">
                <a:solidFill>
                  <a:schemeClr val="bg1"/>
                </a:solidFill>
                <a:latin typeface="Calibri" panose="020F0502020204030204" pitchFamily="34" charset="0"/>
                <a:cs typeface="Calibri" panose="020F0502020204030204" pitchFamily="34" charset="0"/>
              </a:rPr>
              <a:t>?</a:t>
            </a:r>
            <a:r>
              <a:rPr lang="ru-RU" sz="1400" b="1" i="1" dirty="0">
                <a:solidFill>
                  <a:schemeClr val="bg1"/>
                </a:solidFill>
                <a:latin typeface="Calibri" panose="020F0502020204030204" pitchFamily="34" charset="0"/>
                <a:cs typeface="Calibri" panose="020F0502020204030204" pitchFamily="34" charset="0"/>
              </a:rPr>
              <a:t>»</a:t>
            </a:r>
            <a:r>
              <a:rPr lang="en-US" sz="1400" b="1" i="1" dirty="0">
                <a:solidFill>
                  <a:schemeClr val="bg1"/>
                </a:solidFill>
                <a:latin typeface="Calibri" panose="020F0502020204030204" pitchFamily="34" charset="0"/>
                <a:cs typeface="Calibri" panose="020F0502020204030204" pitchFamily="34" charset="0"/>
              </a:rPr>
              <a:t> </a:t>
            </a:r>
            <a:endParaRPr lang="en-US" sz="1400" i="1"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17</a:t>
            </a:fld>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D4A8E7-EED2-4ADB-B300-70B836881F37}"/>
              </a:ext>
            </a:extLst>
          </p:cNvPr>
          <p:cNvSpPr txBox="1"/>
          <p:nvPr/>
        </p:nvSpPr>
        <p:spPr>
          <a:xfrm>
            <a:off x="153865" y="2218743"/>
            <a:ext cx="2766316" cy="3554819"/>
          </a:xfrm>
          <a:prstGeom prst="rect">
            <a:avLst/>
          </a:prstGeom>
          <a:noFill/>
        </p:spPr>
        <p:txBody>
          <a:bodyPr wrap="square" rtlCol="0">
            <a:spAutoFit/>
          </a:bodyPr>
          <a:lstStyle/>
          <a:p>
            <a:pPr marL="342900" indent="-342900">
              <a:spcAft>
                <a:spcPts val="600"/>
              </a:spcAft>
              <a:buAutoNum type="arabicPeriod"/>
            </a:pPr>
            <a:r>
              <a:rPr lang="ru-RU" sz="1400" dirty="0">
                <a:solidFill>
                  <a:schemeClr val="bg1"/>
                </a:solidFill>
                <a:latin typeface="Calibri" panose="020F0502020204030204" pitchFamily="34" charset="0"/>
                <a:cs typeface="Calibri" panose="020F0502020204030204" pitchFamily="34" charset="0"/>
              </a:rPr>
              <a:t>Введите число сотрудников со стороны (горизонтальная поддержка)</a:t>
            </a:r>
            <a:endParaRPr lang="en-US" sz="1400" dirty="0">
              <a:solidFill>
                <a:schemeClr val="bg1"/>
              </a:solidFill>
              <a:latin typeface="Calibri" panose="020F0502020204030204" pitchFamily="34" charset="0"/>
              <a:cs typeface="Calibri" panose="020F0502020204030204" pitchFamily="34" charset="0"/>
            </a:endParaRPr>
          </a:p>
          <a:p>
            <a:pPr marL="342900" indent="-342900">
              <a:spcAft>
                <a:spcPts val="600"/>
              </a:spcAft>
              <a:buAutoNum type="arabicPeriod"/>
            </a:pPr>
            <a:r>
              <a:rPr lang="ru-RU" sz="1400" dirty="0">
                <a:solidFill>
                  <a:schemeClr val="bg1"/>
                </a:solidFill>
                <a:latin typeface="Calibri" panose="020F0502020204030204" pitchFamily="34" charset="0"/>
                <a:cs typeface="Calibri" panose="020F0502020204030204" pitchFamily="34" charset="0"/>
              </a:rPr>
              <a:t>Введите число сотрудников, имеющихся в системе (вертикальная поддержка)</a:t>
            </a:r>
            <a:endParaRPr lang="en-US" sz="1400" dirty="0">
              <a:solidFill>
                <a:schemeClr val="bg1"/>
              </a:solidFill>
              <a:latin typeface="Calibri" panose="020F0502020204030204" pitchFamily="34" charset="0"/>
              <a:cs typeface="Calibri" panose="020F0502020204030204" pitchFamily="34" charset="0"/>
            </a:endParaRPr>
          </a:p>
          <a:p>
            <a:pPr marL="342900" indent="-342900">
              <a:spcAft>
                <a:spcPts val="600"/>
              </a:spcAft>
              <a:buAutoNum type="arabicPeriod"/>
            </a:pPr>
            <a:r>
              <a:rPr lang="ru-RU" sz="1400" dirty="0" err="1">
                <a:solidFill>
                  <a:schemeClr val="bg1"/>
                </a:solidFill>
                <a:latin typeface="Calibri" panose="020F0502020204030204" pitchFamily="34" charset="0"/>
                <a:cs typeface="Calibri" panose="020F0502020204030204" pitchFamily="34" charset="0"/>
              </a:rPr>
              <a:t>Проверьье</a:t>
            </a:r>
            <a:r>
              <a:rPr lang="ru-RU" sz="1400" dirty="0">
                <a:solidFill>
                  <a:schemeClr val="bg1"/>
                </a:solidFill>
                <a:latin typeface="Calibri" panose="020F0502020204030204" pitchFamily="34" charset="0"/>
                <a:cs typeface="Calibri" panose="020F0502020204030204" pitchFamily="34" charset="0"/>
              </a:rPr>
              <a:t>, правильно ли отмечен исследуемый разрыв  между спросом и предложением</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 Показанные числа взяты из рабочего листа «Варианты стратегии» (</a:t>
            </a:r>
            <a:r>
              <a:rPr lang="en-US" sz="1400" b="1" dirty="0">
                <a:solidFill>
                  <a:schemeClr val="bg1"/>
                </a:solidFill>
                <a:latin typeface="Calibri" panose="020F0502020204030204" pitchFamily="34" charset="0"/>
                <a:cs typeface="Calibri" panose="020F0502020204030204" pitchFamily="34" charset="0"/>
              </a:rPr>
              <a:t>Policy options</a:t>
            </a:r>
            <a:r>
              <a:rPr lang="ru-RU" sz="1400" b="1" dirty="0">
                <a:solidFill>
                  <a:schemeClr val="bg1"/>
                </a:solidFill>
                <a:latin typeface="Calibri" panose="020F0502020204030204" pitchFamily="34" charset="0"/>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a:p>
            <a:pPr marL="342900" indent="-342900">
              <a:spcAft>
                <a:spcPts val="600"/>
              </a:spcAft>
              <a:buAutoNum type="arabicPeriod"/>
            </a:pPr>
            <a:r>
              <a:rPr lang="ru-RU" sz="1400" dirty="0">
                <a:solidFill>
                  <a:schemeClr val="bg1"/>
                </a:solidFill>
                <a:latin typeface="Calibri" panose="020F0502020204030204" pitchFamily="34" charset="0"/>
                <a:cs typeface="Calibri" panose="020F0502020204030204" pitchFamily="34" charset="0"/>
              </a:rPr>
              <a:t>Изменения показаны в итоговых строках</a:t>
            </a:r>
            <a:endParaRPr lang="en-US" sz="1400" dirty="0">
              <a:solidFill>
                <a:schemeClr val="bg1"/>
              </a:solidFill>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25BE7BD2-8482-A344-834D-563FDDCD2D3D}"/>
              </a:ext>
            </a:extLst>
          </p:cNvPr>
          <p:cNvSpPr/>
          <p:nvPr/>
        </p:nvSpPr>
        <p:spPr>
          <a:xfrm>
            <a:off x="2725070" y="1969497"/>
            <a:ext cx="1257942" cy="5700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E6C0E224-1FBB-8C40-97DF-EFEA29352031}"/>
              </a:ext>
            </a:extLst>
          </p:cNvPr>
          <p:cNvCxnSpPr>
            <a:cxnSpLocks/>
          </p:cNvCxnSpPr>
          <p:nvPr/>
        </p:nvCxnSpPr>
        <p:spPr>
          <a:xfrm>
            <a:off x="2431702" y="2596850"/>
            <a:ext cx="1551310" cy="110553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A5CE475-CF07-E948-845B-4C10257395A2}"/>
              </a:ext>
            </a:extLst>
          </p:cNvPr>
          <p:cNvCxnSpPr>
            <a:cxnSpLocks/>
          </p:cNvCxnSpPr>
          <p:nvPr/>
        </p:nvCxnSpPr>
        <p:spPr>
          <a:xfrm>
            <a:off x="2647507" y="3340642"/>
            <a:ext cx="1335505" cy="105901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FF5779F-12BA-4949-BC9A-711BA4B8EED8}"/>
              </a:ext>
            </a:extLst>
          </p:cNvPr>
          <p:cNvCxnSpPr>
            <a:cxnSpLocks/>
          </p:cNvCxnSpPr>
          <p:nvPr/>
        </p:nvCxnSpPr>
        <p:spPr>
          <a:xfrm>
            <a:off x="2030819" y="4928930"/>
            <a:ext cx="889362" cy="5027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44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ru-RU" dirty="0">
                <a:latin typeface="Calibri" panose="020F0502020204030204" pitchFamily="34" charset="0"/>
                <a:cs typeface="Calibri" panose="020F0502020204030204" pitchFamily="34" charset="0"/>
              </a:rPr>
              <a:t>Обновления в будущем</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p:txBody>
          <a:bodyPr/>
          <a:lstStyle/>
          <a:p>
            <a:r>
              <a:rPr lang="ru-RU" dirty="0">
                <a:solidFill>
                  <a:schemeClr val="bg1"/>
                </a:solidFill>
                <a:latin typeface="Calibri" panose="020F0502020204030204" pitchFamily="34" charset="0"/>
                <a:cs typeface="Calibri" panose="020F0502020204030204" pitchFamily="34" charset="0"/>
              </a:rPr>
              <a:t>Данная версия</a:t>
            </a:r>
            <a:r>
              <a:rPr lang="en-US" dirty="0">
                <a:solidFill>
                  <a:schemeClr val="bg1"/>
                </a:solidFill>
                <a:latin typeface="Calibri" panose="020F0502020204030204" pitchFamily="34" charset="0"/>
                <a:cs typeface="Calibri" panose="020F0502020204030204" pitchFamily="34" charset="0"/>
              </a:rPr>
              <a:t> (V</a:t>
            </a:r>
            <a:r>
              <a:rPr lang="ru-RU" dirty="0">
                <a:solidFill>
                  <a:schemeClr val="bg1"/>
                </a:solidFill>
                <a:latin typeface="Calibri" panose="020F0502020204030204" pitchFamily="34" charset="0"/>
                <a:cs typeface="Calibri" panose="020F0502020204030204" pitchFamily="34" charset="0"/>
              </a:rPr>
              <a:t>3</a:t>
            </a:r>
            <a:r>
              <a:rPr lang="en-US" dirty="0">
                <a:solidFill>
                  <a:schemeClr val="bg1"/>
                </a:solidFill>
                <a:latin typeface="Calibri" panose="020F0502020204030204" pitchFamily="34" charset="0"/>
                <a:cs typeface="Calibri" panose="020F0502020204030204" pitchFamily="34" charset="0"/>
              </a:rPr>
              <a:t>.</a:t>
            </a:r>
            <a:r>
              <a:rPr lang="ru-RU" dirty="0">
                <a:solidFill>
                  <a:schemeClr val="bg1"/>
                </a:solidFill>
                <a:latin typeface="Calibri" panose="020F0502020204030204" pitchFamily="34" charset="0"/>
                <a:cs typeface="Calibri" panose="020F0502020204030204" pitchFamily="34" charset="0"/>
              </a:rPr>
              <a:t>0</a:t>
            </a:r>
            <a:r>
              <a:rPr lang="en-US" dirty="0">
                <a:solidFill>
                  <a:schemeClr val="bg1"/>
                </a:solidFill>
                <a:latin typeface="Calibri" panose="020F0502020204030204" pitchFamily="34" charset="0"/>
                <a:cs typeface="Calibri" panose="020F0502020204030204" pitchFamily="34" charset="0"/>
              </a:rPr>
              <a:t>) </a:t>
            </a:r>
            <a:r>
              <a:rPr lang="ru-RU" dirty="0">
                <a:solidFill>
                  <a:schemeClr val="bg1"/>
                </a:solidFill>
                <a:latin typeface="Calibri" panose="020F0502020204030204" pitchFamily="34" charset="0"/>
                <a:cs typeface="Calibri" panose="020F0502020204030204" pitchFamily="34" charset="0"/>
              </a:rPr>
              <a:t>выпускается для того, чтобы помочь государствам-членам оценить, как резкое увеличение числа больных </a:t>
            </a:r>
            <a:r>
              <a:rPr lang="en-US" dirty="0">
                <a:solidFill>
                  <a:schemeClr val="bg1"/>
                </a:solidFill>
                <a:latin typeface="Calibri" panose="020F0502020204030204" pitchFamily="34" charset="0"/>
                <a:cs typeface="Calibri" panose="020F0502020204030204" pitchFamily="34" charset="0"/>
              </a:rPr>
              <a:t>COVID-19</a:t>
            </a:r>
            <a:r>
              <a:rPr lang="ru-RU" dirty="0">
                <a:solidFill>
                  <a:schemeClr val="bg1"/>
                </a:solidFill>
                <a:latin typeface="Calibri" panose="020F0502020204030204" pitchFamily="34" charset="0"/>
                <a:cs typeface="Calibri" panose="020F0502020204030204" pitchFamily="34" charset="0"/>
              </a:rPr>
              <a:t> повлияет на кадровые ресурсы здравоохранения.</a:t>
            </a:r>
            <a:r>
              <a:rPr lang="en-US" dirty="0">
                <a:solidFill>
                  <a:schemeClr val="bg1"/>
                </a:solidFill>
                <a:latin typeface="Calibri" panose="020F0502020204030204" pitchFamily="34" charset="0"/>
                <a:cs typeface="Calibri" panose="020F0502020204030204" pitchFamily="34" charset="0"/>
              </a:rPr>
              <a:t> </a:t>
            </a:r>
            <a:r>
              <a:rPr lang="ru-RU" dirty="0">
                <a:solidFill>
                  <a:schemeClr val="bg1"/>
                </a:solidFill>
                <a:latin typeface="Calibri" panose="020F0502020204030204" pitchFamily="34" charset="0"/>
                <a:cs typeface="Calibri" panose="020F0502020204030204" pitchFamily="34" charset="0"/>
              </a:rPr>
              <a:t>Она разработана таким образом, чтобы ее можно было адаптировать к местной среде и к обстоятельствам в данном государстве.</a:t>
            </a:r>
            <a:endParaRPr lang="en-US" dirty="0">
              <a:solidFill>
                <a:schemeClr val="bg1"/>
              </a:solidFill>
              <a:latin typeface="Calibri" panose="020F0502020204030204" pitchFamily="34" charset="0"/>
              <a:cs typeface="Calibri" panose="020F0502020204030204" pitchFamily="34" charset="0"/>
            </a:endParaRPr>
          </a:p>
          <a:p>
            <a:r>
              <a:rPr lang="ru-RU" dirty="0">
                <a:solidFill>
                  <a:schemeClr val="bg1"/>
                </a:solidFill>
                <a:latin typeface="Calibri" panose="020F0502020204030204" pitchFamily="34" charset="0"/>
                <a:cs typeface="Calibri" panose="020F0502020204030204" pitchFamily="34" charset="0"/>
              </a:rPr>
              <a:t>Планируется, что на всем протяжении жизненного цикла этого инструмента он будет обновляться и совершенствоваться</a:t>
            </a:r>
            <a:r>
              <a:rPr lang="en-US" dirty="0">
                <a:solidFill>
                  <a:schemeClr val="bg1"/>
                </a:solidFill>
                <a:latin typeface="Calibri" panose="020F0502020204030204" pitchFamily="34" charset="0"/>
                <a:cs typeface="Calibri" panose="020F0502020204030204" pitchFamily="34" charset="0"/>
              </a:rPr>
              <a:t>.</a:t>
            </a:r>
          </a:p>
          <a:p>
            <a:r>
              <a:rPr lang="ru-RU" dirty="0">
                <a:solidFill>
                  <a:schemeClr val="bg1"/>
                </a:solidFill>
                <a:latin typeface="Calibri" panose="020F0502020204030204" pitchFamily="34" charset="0"/>
                <a:cs typeface="Calibri" panose="020F0502020204030204" pitchFamily="34" charset="0"/>
              </a:rPr>
              <a:t>Изменения в будущем могут быть осуществлены после того, как будут получены отзывы и предложения пользователей о расширении функциональных возможностей и улучшении удобства пользования инструментом.</a:t>
            </a:r>
            <a:r>
              <a:rPr lang="en-US" dirty="0">
                <a:solidFill>
                  <a:schemeClr val="bg1"/>
                </a:solidFill>
                <a:latin typeface="Calibri" panose="020F0502020204030204" pitchFamily="34" charset="0"/>
                <a:cs typeface="Calibri" panose="020F0502020204030204" pitchFamily="34" charset="0"/>
              </a:rPr>
              <a:t> </a:t>
            </a:r>
          </a:p>
          <a:p>
            <a:pPr marL="257175" indent="-257175">
              <a:buFont typeface="Wingdings" pitchFamily="2" charset="2"/>
              <a:buChar char="§"/>
            </a:pPr>
            <a:endParaRPr lang="en-GB"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18</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58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ru-RU" dirty="0">
                <a:latin typeface="Calibri" panose="020F0502020204030204" pitchFamily="34" charset="0"/>
                <a:cs typeface="Calibri" panose="020F0502020204030204" pitchFamily="34" charset="0"/>
              </a:rPr>
              <a:t>Дополнительная информация</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607140" y="1734300"/>
            <a:ext cx="7920000" cy="4320000"/>
          </a:xfrm>
        </p:spPr>
        <p:txBody>
          <a:bodyPr/>
          <a:lstStyle/>
          <a:p>
            <a:r>
              <a:rPr lang="ru-RU" dirty="0">
                <a:solidFill>
                  <a:schemeClr val="bg1"/>
                </a:solidFill>
                <a:latin typeface="Calibri" panose="020F0502020204030204" pitchFamily="34" charset="0"/>
                <a:cs typeface="Calibri" panose="020F0502020204030204" pitchFamily="34" charset="0"/>
              </a:rPr>
              <a:t>За дополнительной информацией обращайтесь по адресу</a:t>
            </a:r>
            <a:r>
              <a:rPr lang="en-US" dirty="0">
                <a:solidFill>
                  <a:schemeClr val="bg1"/>
                </a:solidFill>
                <a:latin typeface="Calibri" panose="020F0502020204030204" pitchFamily="34" charset="0"/>
                <a:cs typeface="Calibri" panose="020F0502020204030204" pitchFamily="34" charset="0"/>
              </a:rPr>
              <a:t>:</a:t>
            </a:r>
          </a:p>
          <a:p>
            <a:r>
              <a:rPr lang="en-US" dirty="0">
                <a:solidFill>
                  <a:schemeClr val="bg1"/>
                </a:solidFill>
                <a:latin typeface="Calibri" panose="020F0502020204030204" pitchFamily="34" charset="0"/>
                <a:cs typeface="Calibri" panose="020F0502020204030204" pitchFamily="34" charset="0"/>
              </a:rPr>
              <a:t>	scotterc@who.int</a:t>
            </a:r>
          </a:p>
          <a:p>
            <a:r>
              <a:rPr lang="ru-RU" dirty="0">
                <a:solidFill>
                  <a:schemeClr val="bg1"/>
                </a:solidFill>
                <a:latin typeface="Calibri" panose="020F0502020204030204" pitchFamily="34" charset="0"/>
                <a:cs typeface="Calibri" panose="020F0502020204030204" pitchFamily="34" charset="0"/>
              </a:rPr>
              <a:t>Если у вас имеются предложения об улучшении инструмента или конкретные просьбы о его изменении, представьте, пожалуйста, подробности по указанному выше адресу</a:t>
            </a:r>
            <a:r>
              <a:rPr lang="en-US" dirty="0">
                <a:solidFill>
                  <a:schemeClr val="bg1"/>
                </a:solidFill>
                <a:latin typeface="Calibri" panose="020F0502020204030204" pitchFamily="34" charset="0"/>
                <a:cs typeface="Calibri" panose="020F0502020204030204" pitchFamily="34" charset="0"/>
              </a:rPr>
              <a:t>.</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19</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16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8C6B-4628-4440-B8E4-73EE9AA58693}"/>
              </a:ext>
            </a:extLst>
          </p:cNvPr>
          <p:cNvSpPr>
            <a:spLocks noGrp="1"/>
          </p:cNvSpPr>
          <p:nvPr>
            <p:ph type="title"/>
          </p:nvPr>
        </p:nvSpPr>
        <p:spPr>
          <a:xfrm>
            <a:off x="352425" y="360000"/>
            <a:ext cx="6600825" cy="1044610"/>
          </a:xfrm>
        </p:spPr>
        <p:txBody>
          <a:bodyPr/>
          <a:lstStyle/>
          <a:p>
            <a:r>
              <a:rPr lang="ru-RU" dirty="0"/>
              <a:t>Для чего предназначен этот инструмент?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39DF72C-59D0-40C1-9FC6-9AC0BDBEFBFA}"/>
              </a:ext>
            </a:extLst>
          </p:cNvPr>
          <p:cNvSpPr>
            <a:spLocks noGrp="1"/>
          </p:cNvSpPr>
          <p:nvPr>
            <p:ph idx="1"/>
          </p:nvPr>
        </p:nvSpPr>
        <p:spPr>
          <a:xfrm>
            <a:off x="0" y="1620000"/>
            <a:ext cx="9067800" cy="4320000"/>
          </a:xfrm>
        </p:spPr>
        <p:txBody>
          <a:bodyPr/>
          <a:lstStyle/>
          <a:p>
            <a:pPr>
              <a:lnSpc>
                <a:spcPct val="100000"/>
              </a:lnSpc>
              <a:spcBef>
                <a:spcPts val="0"/>
              </a:spcBef>
              <a:spcAft>
                <a:spcPts val="0"/>
              </a:spcAft>
            </a:pPr>
            <a:r>
              <a:rPr lang="ru-RU" sz="2300" dirty="0">
                <a:solidFill>
                  <a:schemeClr val="bg1"/>
                </a:solidFill>
                <a:latin typeface="Calibri" panose="020F0502020204030204" pitchFamily="34" charset="0"/>
                <a:cs typeface="Calibri" panose="020F0502020204030204" pitchFamily="34" charset="0"/>
              </a:rPr>
              <a:t>Инструмент «Программное средство оценки кадровых ресурсов здравоохранения (</a:t>
            </a:r>
            <a:r>
              <a:rPr lang="ru-RU" sz="2300" dirty="0" err="1">
                <a:solidFill>
                  <a:schemeClr val="bg1"/>
                </a:solidFill>
                <a:latin typeface="Calibri" panose="020F0502020204030204" pitchFamily="34" charset="0"/>
                <a:cs typeface="Calibri" panose="020F0502020204030204" pitchFamily="34" charset="0"/>
              </a:rPr>
              <a:t>ПСОКРЗ</a:t>
            </a:r>
            <a:r>
              <a:rPr lang="ru-RU" sz="2300" dirty="0">
                <a:solidFill>
                  <a:schemeClr val="bg1"/>
                </a:solidFill>
                <a:latin typeface="Calibri" panose="020F0502020204030204" pitchFamily="34" charset="0"/>
                <a:cs typeface="Calibri" panose="020F0502020204030204" pitchFamily="34" charset="0"/>
              </a:rPr>
              <a:t>» на основании либо прогнозируемого, либо требуемого числа случаев </a:t>
            </a:r>
            <a:r>
              <a:rPr lang="en-US" sz="2300" dirty="0">
                <a:solidFill>
                  <a:schemeClr val="bg1"/>
                </a:solidFill>
                <a:latin typeface="Calibri" panose="020F0502020204030204" pitchFamily="34" charset="0"/>
                <a:cs typeface="Calibri" panose="020F0502020204030204" pitchFamily="34" charset="0"/>
              </a:rPr>
              <a:t>COVID-19</a:t>
            </a:r>
            <a:r>
              <a:rPr lang="ru-RU" sz="2300" dirty="0">
                <a:solidFill>
                  <a:schemeClr val="bg1"/>
                </a:solidFill>
                <a:latin typeface="Calibri" panose="020F0502020204030204" pitchFamily="34" charset="0"/>
                <a:cs typeface="Calibri" panose="020F0502020204030204" pitchFamily="34" charset="0"/>
              </a:rPr>
              <a:t> позволяет получить</a:t>
            </a:r>
            <a:r>
              <a:rPr lang="en-US" sz="2300" dirty="0">
                <a:solidFill>
                  <a:schemeClr val="bg1"/>
                </a:solidFill>
                <a:latin typeface="Calibri" panose="020F0502020204030204" pitchFamily="34" charset="0"/>
                <a:cs typeface="Calibri" panose="020F0502020204030204" pitchFamily="34" charset="0"/>
              </a:rPr>
              <a:t>:</a:t>
            </a:r>
          </a:p>
          <a:p>
            <a:pPr marL="285750" indent="-285750">
              <a:lnSpc>
                <a:spcPct val="100000"/>
              </a:lnSpc>
              <a:spcBef>
                <a:spcPts val="0"/>
              </a:spcBef>
              <a:spcAft>
                <a:spcPts val="0"/>
              </a:spcAft>
              <a:buFont typeface="Arial" panose="020B0604020202020204" pitchFamily="34" charset="0"/>
              <a:buChar char="•"/>
            </a:pPr>
            <a:r>
              <a:rPr lang="ru-RU" sz="2300" dirty="0">
                <a:solidFill>
                  <a:schemeClr val="bg1"/>
                </a:solidFill>
                <a:latin typeface="Calibri" panose="020F0502020204030204" pitchFamily="34" charset="0"/>
                <a:cs typeface="Calibri" panose="020F0502020204030204" pitchFamily="34" charset="0"/>
              </a:rPr>
              <a:t>Оценку числа каждого типа медицинских работников, которые требуются каждый день для лечения больных</a:t>
            </a:r>
            <a:r>
              <a:rPr lang="en-US" sz="2300" dirty="0">
                <a:solidFill>
                  <a:schemeClr val="bg1"/>
                </a:solidFill>
                <a:latin typeface="Calibri" panose="020F0502020204030204" pitchFamily="34" charset="0"/>
                <a:cs typeface="Calibri" panose="020F0502020204030204" pitchFamily="34" charset="0"/>
              </a:rPr>
              <a:t> Covid-19 </a:t>
            </a:r>
            <a:r>
              <a:rPr lang="ru-RU" sz="2300" dirty="0">
                <a:solidFill>
                  <a:schemeClr val="bg1"/>
                </a:solidFill>
                <a:latin typeface="Calibri" panose="020F0502020204030204" pitchFamily="34" charset="0"/>
                <a:cs typeface="Calibri" panose="020F0502020204030204" pitchFamily="34" charset="0"/>
              </a:rPr>
              <a:t>с разбивкой по степени тяжести болезни (легкая, умеренная, тяжелая и критическое состояние)</a:t>
            </a:r>
            <a:endParaRPr lang="en-US" sz="2300" dirty="0">
              <a:solidFill>
                <a:schemeClr val="bg1"/>
              </a:solidFill>
              <a:latin typeface="Calibri" panose="020F0502020204030204" pitchFamily="34" charset="0"/>
              <a:cs typeface="Calibri" panose="020F0502020204030204" pitchFamily="34" charset="0"/>
            </a:endParaRPr>
          </a:p>
          <a:p>
            <a:pPr marL="285750" indent="-285750">
              <a:lnSpc>
                <a:spcPct val="100000"/>
              </a:lnSpc>
              <a:spcBef>
                <a:spcPts val="0"/>
              </a:spcBef>
              <a:spcAft>
                <a:spcPts val="0"/>
              </a:spcAft>
              <a:buFont typeface="Arial" panose="020B0604020202020204" pitchFamily="34" charset="0"/>
              <a:buChar char="•"/>
            </a:pPr>
            <a:r>
              <a:rPr lang="ru-RU" sz="2300" dirty="0">
                <a:solidFill>
                  <a:schemeClr val="bg1"/>
                </a:solidFill>
                <a:latin typeface="Calibri" panose="020F0502020204030204" pitchFamily="34" charset="0"/>
                <a:cs typeface="Calibri" panose="020F0502020204030204" pitchFamily="34" charset="0"/>
              </a:rPr>
              <a:t>Анализ потенциала кадровых ресурсов, имеющихся на данный момент,</a:t>
            </a:r>
            <a:r>
              <a:rPr lang="en-US" sz="2300" dirty="0">
                <a:solidFill>
                  <a:schemeClr val="bg1"/>
                </a:solidFill>
                <a:latin typeface="Calibri" panose="020F0502020204030204" pitchFamily="34" charset="0"/>
                <a:cs typeface="Calibri" panose="020F0502020204030204" pitchFamily="34" charset="0"/>
              </a:rPr>
              <a:t> </a:t>
            </a:r>
            <a:r>
              <a:rPr lang="ru-RU" sz="2300" dirty="0">
                <a:solidFill>
                  <a:schemeClr val="bg1"/>
                </a:solidFill>
                <a:latin typeface="Calibri" panose="020F0502020204030204" pitchFamily="34" charset="0"/>
                <a:cs typeface="Calibri" panose="020F0502020204030204" pitchFamily="34" charset="0"/>
              </a:rPr>
              <a:t>и вероятные потребности в случае резкого увеличения числа больных в различных учреждениях здравоохранения и структурных подразделениях</a:t>
            </a:r>
            <a:r>
              <a:rPr lang="en-US" sz="2300" dirty="0">
                <a:solidFill>
                  <a:schemeClr val="bg1"/>
                </a:solidFill>
                <a:latin typeface="Calibri" panose="020F0502020204030204" pitchFamily="34" charset="0"/>
                <a:cs typeface="Calibri" panose="020F0502020204030204" pitchFamily="34" charset="0"/>
              </a:rPr>
              <a:t>, </a:t>
            </a:r>
            <a:r>
              <a:rPr lang="ru-RU" sz="2300" dirty="0">
                <a:solidFill>
                  <a:schemeClr val="bg1"/>
                </a:solidFill>
                <a:latin typeface="Calibri" panose="020F0502020204030204" pitchFamily="34" charset="0"/>
                <a:cs typeface="Calibri" panose="020F0502020204030204" pitchFamily="34" charset="0"/>
              </a:rPr>
              <a:t>с отражением потенциальных разрывов между наличием и потребностями</a:t>
            </a:r>
            <a:endParaRPr lang="en-US" sz="2300" dirty="0">
              <a:solidFill>
                <a:schemeClr val="bg1"/>
              </a:solidFill>
              <a:latin typeface="Calibri" panose="020F0502020204030204" pitchFamily="34" charset="0"/>
              <a:cs typeface="Calibri" panose="020F0502020204030204" pitchFamily="34" charset="0"/>
            </a:endParaRPr>
          </a:p>
          <a:p>
            <a:pPr marL="285750" indent="-285750">
              <a:lnSpc>
                <a:spcPct val="100000"/>
              </a:lnSpc>
              <a:spcBef>
                <a:spcPts val="0"/>
              </a:spcBef>
              <a:spcAft>
                <a:spcPts val="0"/>
              </a:spcAft>
              <a:buFont typeface="Arial" panose="020B0604020202020204" pitchFamily="34" charset="0"/>
              <a:buChar char="•"/>
            </a:pPr>
            <a:r>
              <a:rPr lang="ru-RU" sz="2300" dirty="0">
                <a:solidFill>
                  <a:schemeClr val="bg1"/>
                </a:solidFill>
                <a:latin typeface="Calibri" panose="020F0502020204030204" pitchFamily="34" charset="0"/>
                <a:cs typeface="Calibri" panose="020F0502020204030204" pitchFamily="34" charset="0"/>
              </a:rPr>
              <a:t>Визуализацию влияния резкого увеличения числа больных на категории кадровых ресурсов</a:t>
            </a:r>
            <a:endParaRPr lang="en-US" sz="2300" dirty="0">
              <a:solidFill>
                <a:schemeClr val="bg1"/>
              </a:solidFill>
              <a:latin typeface="Calibri" panose="020F0502020204030204" pitchFamily="34" charset="0"/>
              <a:cs typeface="Calibri" panose="020F0502020204030204" pitchFamily="34" charset="0"/>
            </a:endParaRPr>
          </a:p>
          <a:p>
            <a:pPr>
              <a:lnSpc>
                <a:spcPct val="100000"/>
              </a:lnSpc>
              <a:spcBef>
                <a:spcPts val="0"/>
              </a:spcBef>
              <a:spcAft>
                <a:spcPts val="0"/>
              </a:spcAft>
            </a:pPr>
            <a:endParaRPr lang="en-US" sz="23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F51DFA95-ECB2-4A8E-BB7C-F269723E4A15}"/>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2</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853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7C047-CEEF-6141-A044-82FD7AD35965}"/>
              </a:ext>
            </a:extLst>
          </p:cNvPr>
          <p:cNvSpPr>
            <a:spLocks noGrp="1"/>
          </p:cNvSpPr>
          <p:nvPr>
            <p:ph sz="half" idx="1"/>
          </p:nvPr>
        </p:nvSpPr>
        <p:spPr>
          <a:xfrm>
            <a:off x="625817" y="1689744"/>
            <a:ext cx="4066860" cy="4315557"/>
          </a:xfrm>
        </p:spPr>
        <p:txBody>
          <a:bodyPr/>
          <a:lstStyle/>
          <a:p>
            <a:pPr marL="257175" indent="-257175">
              <a:lnSpc>
                <a:spcPct val="90000"/>
              </a:lnSpc>
              <a:spcBef>
                <a:spcPts val="0"/>
              </a:spcBef>
              <a:spcAft>
                <a:spcPts val="0"/>
              </a:spcAft>
              <a:buFont typeface="Wingdings" pitchFamily="2" charset="2"/>
              <a:buChar char="§"/>
            </a:pPr>
            <a:r>
              <a:rPr lang="ru-RU" sz="1800" dirty="0">
                <a:latin typeface="Calibri" panose="020F0502020204030204" pitchFamily="34" charset="0"/>
                <a:cs typeface="Calibri" panose="020F0502020204030204" pitchFamily="34" charset="0"/>
              </a:rPr>
              <a:t>Оценка кадровых ресурсов, необходимых для лечения больных </a:t>
            </a:r>
            <a:r>
              <a:rPr lang="en-US" sz="1800" dirty="0">
                <a:latin typeface="Calibri" panose="020F0502020204030204" pitchFamily="34" charset="0"/>
                <a:cs typeface="Calibri" panose="020F0502020204030204" pitchFamily="34" charset="0"/>
              </a:rPr>
              <a:t>COVID-19</a:t>
            </a:r>
          </a:p>
          <a:p>
            <a:pPr marL="257175" indent="-257175">
              <a:lnSpc>
                <a:spcPct val="90000"/>
              </a:lnSpc>
              <a:spcBef>
                <a:spcPts val="0"/>
              </a:spcBef>
              <a:spcAft>
                <a:spcPts val="0"/>
              </a:spcAft>
              <a:buFont typeface="Wingdings" pitchFamily="2" charset="2"/>
              <a:buChar char="§"/>
            </a:pPr>
            <a:r>
              <a:rPr lang="en-US" sz="1800" dirty="0">
                <a:latin typeface="Calibri" panose="020F0502020204030204" pitchFamily="34" charset="0"/>
                <a:cs typeface="Calibri" panose="020F0502020204030204" pitchFamily="34" charset="0"/>
              </a:rPr>
              <a:t>4 </a:t>
            </a:r>
            <a:r>
              <a:rPr lang="ru-RU" sz="1800" dirty="0">
                <a:latin typeface="Calibri" panose="020F0502020204030204" pitchFamily="34" charset="0"/>
                <a:cs typeface="Calibri" panose="020F0502020204030204" pitchFamily="34" charset="0"/>
              </a:rPr>
              <a:t>разных степени тяжести болезни: легкая, умеренная, тяжелая и критическое состояние</a:t>
            </a:r>
          </a:p>
          <a:p>
            <a:pPr marL="257175" indent="-257175">
              <a:lnSpc>
                <a:spcPct val="90000"/>
              </a:lnSpc>
              <a:spcBef>
                <a:spcPts val="0"/>
              </a:spcBef>
              <a:spcAft>
                <a:spcPts val="0"/>
              </a:spcAft>
              <a:buFont typeface="Wingdings" pitchFamily="2" charset="2"/>
              <a:buChar char="§"/>
            </a:pPr>
            <a:r>
              <a:rPr lang="ru-RU" sz="1800" dirty="0">
                <a:latin typeface="Calibri" panose="020F0502020204030204" pitchFamily="34" charset="0"/>
                <a:cs typeface="Calibri" panose="020F0502020204030204" pitchFamily="34" charset="0"/>
              </a:rPr>
              <a:t>Скрининг и сортировка больных</a:t>
            </a:r>
            <a:endParaRPr lang="en-US" sz="1800" dirty="0">
              <a:latin typeface="Calibri" panose="020F0502020204030204" pitchFamily="34" charset="0"/>
              <a:cs typeface="Calibri" panose="020F0502020204030204" pitchFamily="34" charset="0"/>
            </a:endParaRPr>
          </a:p>
          <a:p>
            <a:pPr marL="257175" indent="-257175">
              <a:lnSpc>
                <a:spcPct val="90000"/>
              </a:lnSpc>
              <a:spcBef>
                <a:spcPts val="0"/>
              </a:spcBef>
              <a:spcAft>
                <a:spcPts val="0"/>
              </a:spcAft>
              <a:buFont typeface="Wingdings" pitchFamily="2" charset="2"/>
              <a:buChar char="§"/>
            </a:pPr>
            <a:r>
              <a:rPr lang="ru-RU" sz="1800" dirty="0">
                <a:latin typeface="Calibri" panose="020F0502020204030204" pitchFamily="34" charset="0"/>
                <a:cs typeface="Calibri" panose="020F0502020204030204" pitchFamily="34" charset="0"/>
              </a:rPr>
              <a:t>Определенные пользователем лечебно-профилактические учреждения и структурные подразделения</a:t>
            </a:r>
            <a:endParaRPr lang="en-US" sz="1800" dirty="0">
              <a:latin typeface="Calibri" panose="020F0502020204030204" pitchFamily="34" charset="0"/>
              <a:cs typeface="Calibri" panose="020F0502020204030204" pitchFamily="34" charset="0"/>
            </a:endParaRPr>
          </a:p>
          <a:p>
            <a:pPr marL="257175" indent="-257175">
              <a:lnSpc>
                <a:spcPct val="90000"/>
              </a:lnSpc>
              <a:spcBef>
                <a:spcPts val="0"/>
              </a:spcBef>
              <a:spcAft>
                <a:spcPts val="0"/>
              </a:spcAft>
              <a:buFont typeface="Wingdings" pitchFamily="2" charset="2"/>
              <a:buChar char="§"/>
            </a:pPr>
            <a:r>
              <a:rPr lang="ru-RU" sz="1800" dirty="0">
                <a:latin typeface="Calibri" panose="020F0502020204030204" pitchFamily="34" charset="0"/>
                <a:cs typeface="Calibri" panose="020F0502020204030204" pitchFamily="34" charset="0"/>
              </a:rPr>
              <a:t>Определенные пользователем категории персонала и численность кадров в каждом лечебно-профилактическом учреждении и структурном подразделении</a:t>
            </a:r>
          </a:p>
          <a:p>
            <a:pPr marL="257175" indent="-257175">
              <a:lnSpc>
                <a:spcPct val="90000"/>
              </a:lnSpc>
              <a:spcBef>
                <a:spcPts val="0"/>
              </a:spcBef>
              <a:spcAft>
                <a:spcPts val="0"/>
              </a:spcAft>
              <a:buFont typeface="Wingdings" pitchFamily="2" charset="2"/>
              <a:buChar char="§"/>
            </a:pPr>
            <a:r>
              <a:rPr lang="ru-RU" sz="1800" dirty="0">
                <a:latin typeface="Calibri" panose="020F0502020204030204" pitchFamily="34" charset="0"/>
                <a:cs typeface="Calibri" panose="020F0502020204030204" pitchFamily="34" charset="0"/>
              </a:rPr>
              <a:t>Горизонтальное и вертикальное замещение</a:t>
            </a:r>
            <a:r>
              <a:rPr lang="en-US" sz="1800" dirty="0">
                <a:latin typeface="Calibri" panose="020F0502020204030204" pitchFamily="34" charset="0"/>
                <a:cs typeface="Calibri" panose="020F0502020204030204" pitchFamily="34" charset="0"/>
              </a:rPr>
              <a:t> (</a:t>
            </a:r>
            <a:r>
              <a:rPr lang="ru-RU" sz="1800" dirty="0">
                <a:latin typeface="Calibri" panose="020F0502020204030204" pitchFamily="34" charset="0"/>
                <a:cs typeface="Calibri" panose="020F0502020204030204" pitchFamily="34" charset="0"/>
              </a:rPr>
              <a:t>передача роли или части функций</a:t>
            </a:r>
            <a:r>
              <a:rPr lang="en-US" sz="1800" dirty="0">
                <a:latin typeface="Calibri" panose="020F0502020204030204" pitchFamily="34" charset="0"/>
                <a:cs typeface="Calibri" panose="020F0502020204030204" pitchFamily="34" charset="0"/>
              </a:rPr>
              <a:t>)</a:t>
            </a:r>
          </a:p>
          <a:p>
            <a:pPr marL="257175" indent="-257175">
              <a:lnSpc>
                <a:spcPct val="90000"/>
              </a:lnSpc>
              <a:spcBef>
                <a:spcPts val="0"/>
              </a:spcBef>
              <a:spcAft>
                <a:spcPts val="0"/>
              </a:spcAft>
              <a:buFont typeface="Wingdings" pitchFamily="2" charset="2"/>
              <a:buChar char="§"/>
            </a:pPr>
            <a:r>
              <a:rPr lang="ru-RU" sz="1800" dirty="0">
                <a:latin typeface="Calibri" panose="020F0502020204030204" pitchFamily="34" charset="0"/>
                <a:cs typeface="Calibri" panose="020F0502020204030204" pitchFamily="34" charset="0"/>
              </a:rPr>
              <a:t>Оценка количества времени, необходимого персоналу для выполнения процедур/мероприятий в  расчете на одного больного в день</a:t>
            </a:r>
            <a:endParaRPr lang="en-US" sz="1800" dirty="0">
              <a:latin typeface="Calibri" panose="020F0502020204030204" pitchFamily="34" charset="0"/>
              <a:cs typeface="Calibri" panose="020F0502020204030204" pitchFamily="34" charset="0"/>
            </a:endParaRPr>
          </a:p>
          <a:p>
            <a:pPr marL="257175" indent="-257175">
              <a:lnSpc>
                <a:spcPct val="90000"/>
              </a:lnSpc>
              <a:spcBef>
                <a:spcPts val="0"/>
              </a:spcBef>
              <a:spcAft>
                <a:spcPts val="0"/>
              </a:spcAft>
              <a:buFont typeface="Wingdings" pitchFamily="2" charset="2"/>
              <a:buChar char="§"/>
            </a:pPr>
            <a:endParaRPr lang="en-GB" sz="15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86304A57-29B0-46F5-A197-5E6820E3905F}"/>
              </a:ext>
            </a:extLst>
          </p:cNvPr>
          <p:cNvSpPr>
            <a:spLocks noGrp="1"/>
          </p:cNvSpPr>
          <p:nvPr>
            <p:ph sz="half" idx="2"/>
          </p:nvPr>
        </p:nvSpPr>
        <p:spPr>
          <a:xfrm>
            <a:off x="4833589" y="1689744"/>
            <a:ext cx="4212003" cy="4315557"/>
          </a:xfrm>
        </p:spPr>
        <p:txBody>
          <a:bodyPr/>
          <a:lstStyle/>
          <a:p>
            <a:pPr marL="257175" indent="-257175">
              <a:buFont typeface="Wingdings" pitchFamily="2" charset="2"/>
              <a:buChar char="§"/>
            </a:pPr>
            <a:r>
              <a:rPr lang="ru-RU" sz="1800" dirty="0">
                <a:latin typeface="Calibri" panose="020F0502020204030204" pitchFamily="34" charset="0"/>
                <a:cs typeface="Calibri" panose="020F0502020204030204" pitchFamily="34" charset="0"/>
              </a:rPr>
              <a:t>Прогнозирование ожидаемых в будущем случаев </a:t>
            </a:r>
            <a:r>
              <a:rPr lang="en-GB" sz="1800" dirty="0">
                <a:latin typeface="Calibri" panose="020F0502020204030204" pitchFamily="34" charset="0"/>
                <a:cs typeface="Calibri" panose="020F0502020204030204" pitchFamily="34" charset="0"/>
              </a:rPr>
              <a:t>Covid-19</a:t>
            </a:r>
            <a:r>
              <a:rPr lang="ru-RU" sz="18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a:t>
            </a:r>
            <a:r>
              <a:rPr lang="ru-RU" sz="1800" dirty="0">
                <a:latin typeface="Calibri" panose="020F0502020204030204" pitchFamily="34" charset="0"/>
                <a:cs typeface="Calibri" panose="020F0502020204030204" pitchFamily="34" charset="0"/>
              </a:rPr>
              <a:t>но можно вводить данные прогнозов</a:t>
            </a:r>
            <a:r>
              <a:rPr lang="en-GB" sz="1800" dirty="0">
                <a:latin typeface="Calibri" panose="020F0502020204030204" pitchFamily="34" charset="0"/>
                <a:cs typeface="Calibri" panose="020F0502020204030204" pitchFamily="34" charset="0"/>
              </a:rPr>
              <a:t>) </a:t>
            </a:r>
          </a:p>
          <a:p>
            <a:pPr marL="257175" indent="-257175">
              <a:buFont typeface="Wingdings" pitchFamily="2" charset="2"/>
              <a:buChar char="§"/>
            </a:pPr>
            <a:r>
              <a:rPr lang="ru-RU" sz="1800" dirty="0">
                <a:latin typeface="Calibri" panose="020F0502020204030204" pitchFamily="34" charset="0"/>
                <a:cs typeface="Calibri" panose="020F0502020204030204" pitchFamily="34" charset="0"/>
              </a:rPr>
              <a:t>Профессионально-квалификационная структура</a:t>
            </a:r>
            <a:r>
              <a:rPr lang="en-GB" sz="1800" dirty="0">
                <a:latin typeface="Calibri" panose="020F0502020204030204" pitchFamily="34" charset="0"/>
                <a:cs typeface="Calibri" panose="020F0502020204030204" pitchFamily="34" charset="0"/>
              </a:rPr>
              <a:t>/</a:t>
            </a:r>
            <a:r>
              <a:rPr lang="ru-RU" sz="1800" dirty="0">
                <a:latin typeface="Calibri" panose="020F0502020204030204" pitchFamily="34" charset="0"/>
                <a:cs typeface="Calibri" panose="020F0502020204030204" pitchFamily="34" charset="0"/>
              </a:rPr>
              <a:t>передача части функций другим категориям</a:t>
            </a:r>
            <a:endParaRPr lang="en-GB" sz="1800" dirty="0">
              <a:latin typeface="Calibri" panose="020F0502020204030204" pitchFamily="34" charset="0"/>
              <a:cs typeface="Calibri" panose="020F0502020204030204" pitchFamily="34" charset="0"/>
            </a:endParaRPr>
          </a:p>
          <a:p>
            <a:pPr marL="257175" indent="-257175">
              <a:buFont typeface="Wingdings" pitchFamily="2" charset="2"/>
              <a:buChar char="§"/>
            </a:pPr>
            <a:r>
              <a:rPr lang="ru-RU" sz="1800" dirty="0">
                <a:latin typeface="Calibri" panose="020F0502020204030204" pitchFamily="34" charset="0"/>
                <a:cs typeface="Calibri" panose="020F0502020204030204" pitchFamily="34" charset="0"/>
              </a:rPr>
              <a:t>Невыход персонала на работу, например, из-за инфекции </a:t>
            </a:r>
            <a:r>
              <a:rPr lang="en-GB" sz="1800" dirty="0">
                <a:latin typeface="Calibri" panose="020F0502020204030204" pitchFamily="34" charset="0"/>
                <a:cs typeface="Calibri" panose="020F0502020204030204" pitchFamily="34" charset="0"/>
              </a:rPr>
              <a:t>COVID-19 </a:t>
            </a:r>
            <a:r>
              <a:rPr lang="ru-RU" sz="1800" dirty="0">
                <a:latin typeface="Calibri" panose="020F0502020204030204" pitchFamily="34" charset="0"/>
                <a:cs typeface="Calibri" panose="020F0502020204030204" pitchFamily="34" charset="0"/>
              </a:rPr>
              <a:t> или карантина</a:t>
            </a:r>
            <a:endParaRPr lang="en-GB" sz="1800" dirty="0">
              <a:latin typeface="Calibri" panose="020F0502020204030204" pitchFamily="34" charset="0"/>
              <a:cs typeface="Calibri" panose="020F0502020204030204" pitchFamily="34" charset="0"/>
            </a:endParaRPr>
          </a:p>
          <a:p>
            <a:pPr marL="257175" indent="-257175">
              <a:buFont typeface="Wingdings" pitchFamily="2" charset="2"/>
              <a:buChar char="§"/>
            </a:pPr>
            <a:r>
              <a:rPr lang="ru-RU" sz="1800" dirty="0">
                <a:latin typeface="Calibri" panose="020F0502020204030204" pitchFamily="34" charset="0"/>
                <a:cs typeface="Calibri" panose="020F0502020204030204" pitchFamily="34" charset="0"/>
              </a:rPr>
              <a:t>Представление неопределенности</a:t>
            </a:r>
            <a:endParaRPr lang="en-GB" sz="18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24"/>
          </p:nvPr>
        </p:nvSpPr>
        <p:spPr/>
        <p:txBody>
          <a:bodyPr/>
          <a:lstStyle/>
          <a:p>
            <a:fld id="{7698B45C-09C7-497B-9261-07F290CB2D4C}" type="slidenum">
              <a:rPr lang="en-US" smtClean="0">
                <a:latin typeface="Calibri" panose="020F0502020204030204" pitchFamily="34" charset="0"/>
                <a:cs typeface="Calibri" panose="020F0502020204030204" pitchFamily="34" charset="0"/>
              </a:rPr>
              <a:t>3</a:t>
            </a:fld>
            <a:endParaRPr lang="en-US"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E82F6985-1B63-42AF-94E1-5F71147DB27E}"/>
              </a:ext>
            </a:extLst>
          </p:cNvPr>
          <p:cNvSpPr>
            <a:spLocks noGrp="1"/>
          </p:cNvSpPr>
          <p:nvPr>
            <p:ph type="body" sz="quarter" idx="13"/>
          </p:nvPr>
        </p:nvSpPr>
        <p:spPr>
          <a:xfrm>
            <a:off x="4854855" y="1157784"/>
            <a:ext cx="3190970" cy="385192"/>
          </a:xfrm>
        </p:spPr>
        <p:txBody>
          <a:bodyPr>
            <a:normAutofit/>
          </a:bodyPr>
          <a:lstStyle/>
          <a:p>
            <a:r>
              <a:rPr lang="ru-RU" sz="1800" dirty="0">
                <a:latin typeface="Calibri" panose="020F0502020204030204" pitchFamily="34" charset="0"/>
                <a:cs typeface="Calibri" panose="020F0502020204030204" pitchFamily="34" charset="0"/>
              </a:rPr>
              <a:t>Не входит</a:t>
            </a:r>
            <a:r>
              <a:rPr lang="en-US" sz="1800" dirty="0">
                <a:latin typeface="Calibri" panose="020F0502020204030204" pitchFamily="34" charset="0"/>
                <a:cs typeface="Calibri" panose="020F0502020204030204" pitchFamily="34" charset="0"/>
              </a:rPr>
              <a:t>:</a:t>
            </a:r>
          </a:p>
        </p:txBody>
      </p:sp>
      <p:sp>
        <p:nvSpPr>
          <p:cNvPr id="9" name="Text Placeholder 6">
            <a:extLst>
              <a:ext uri="{FF2B5EF4-FFF2-40B4-BE49-F238E27FC236}">
                <a16:creationId xmlns:a16="http://schemas.microsoft.com/office/drawing/2014/main" id="{87B69191-3D8A-47D1-8007-9F7662DBF6C9}"/>
              </a:ext>
            </a:extLst>
          </p:cNvPr>
          <p:cNvSpPr txBox="1">
            <a:spLocks/>
          </p:cNvSpPr>
          <p:nvPr/>
        </p:nvSpPr>
        <p:spPr bwMode="invGray">
          <a:xfrm>
            <a:off x="647084" y="1143797"/>
            <a:ext cx="3190970" cy="385192"/>
          </a:xfrm>
          <a:prstGeom prst="rect">
            <a:avLst/>
          </a:prstGeom>
        </p:spPr>
        <p:txBody>
          <a:bodyPr vert="horz" lIns="18000" tIns="0" rIns="18000" bIns="0" rtlCol="0" anchor="ctr">
            <a:normAutofit/>
          </a:bodyPr>
          <a:lstStyle>
            <a:lvl1pPr marL="0" indent="0" algn="l" defTabSz="685800" rtl="0" eaLnBrk="1" latinLnBrk="0" hangingPunct="1">
              <a:lnSpc>
                <a:spcPct val="110000"/>
              </a:lnSpc>
              <a:spcBef>
                <a:spcPts val="750"/>
              </a:spcBef>
              <a:spcAft>
                <a:spcPts val="450"/>
              </a:spcAft>
              <a:buClr>
                <a:schemeClr val="bg1"/>
              </a:buClr>
              <a:buSzPct val="80000"/>
              <a:buFontTx/>
              <a:buNone/>
              <a:defRPr sz="1200" b="0" kern="1200">
                <a:solidFill>
                  <a:schemeClr val="bg1"/>
                </a:solidFill>
                <a:latin typeface="+mj-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800" dirty="0">
                <a:latin typeface="Calibri" panose="020F0502020204030204" pitchFamily="34" charset="0"/>
                <a:cs typeface="Calibri" panose="020F0502020204030204" pitchFamily="34" charset="0"/>
              </a:rPr>
              <a:t>Входит</a:t>
            </a:r>
            <a:r>
              <a:rPr lang="en-US" sz="1800"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16" name="Title 1">
            <a:extLst>
              <a:ext uri="{FF2B5EF4-FFF2-40B4-BE49-F238E27FC236}">
                <a16:creationId xmlns:a16="http://schemas.microsoft.com/office/drawing/2014/main" id="{0C12E444-F16B-CB44-A227-7505AB81C1E9}"/>
              </a:ext>
            </a:extLst>
          </p:cNvPr>
          <p:cNvSpPr txBox="1">
            <a:spLocks/>
          </p:cNvSpPr>
          <p:nvPr/>
        </p:nvSpPr>
        <p:spPr bwMode="invGray">
          <a:xfrm>
            <a:off x="709461" y="419328"/>
            <a:ext cx="6552399" cy="1044610"/>
          </a:xfrm>
          <a:prstGeom prst="rect">
            <a:avLst/>
          </a:prstGeom>
        </p:spPr>
        <p:txBody>
          <a:bodyPr vert="horz" lIns="18000" tIns="0" rIns="360000" bIns="0" rtlCol="0" anchor="t">
            <a:noAutofit/>
          </a:bodyPr>
          <a:lstStyle>
            <a:lvl1pPr algn="l" defTabSz="685800" rtl="0" eaLnBrk="1" latinLnBrk="0" hangingPunct="1">
              <a:lnSpc>
                <a:spcPct val="100000"/>
              </a:lnSpc>
              <a:spcBef>
                <a:spcPct val="0"/>
              </a:spcBef>
              <a:buNone/>
              <a:defRPr sz="2700" b="1" kern="1200">
                <a:solidFill>
                  <a:schemeClr val="bg2"/>
                </a:solidFill>
                <a:effectLst/>
                <a:latin typeface="Arial" charset="0"/>
                <a:ea typeface="Arial" charset="0"/>
                <a:cs typeface="Arial" charset="0"/>
              </a:defRPr>
            </a:lvl1pPr>
          </a:lstStyle>
          <a:p>
            <a:r>
              <a:rPr lang="ru-RU" dirty="0">
                <a:latin typeface="Calibri" panose="020F0502020204030204" pitchFamily="34" charset="0"/>
                <a:cs typeface="Calibri" panose="020F0502020204030204" pitchFamily="34" charset="0"/>
              </a:rPr>
              <a:t>Что входит в задачи инструмента</a:t>
            </a:r>
            <a:r>
              <a:rPr lang="en-US" dirty="0">
                <a:latin typeface="Calibri" panose="020F0502020204030204" pitchFamily="34" charset="0"/>
                <a:cs typeface="Calibri" panose="020F0502020204030204" pitchFamily="34" charset="0"/>
              </a:rPr>
              <a:t>?</a:t>
            </a:r>
          </a:p>
        </p:txBody>
      </p:sp>
      <p:sp>
        <p:nvSpPr>
          <p:cNvPr id="10" name="Footer Placeholder 3">
            <a:extLst>
              <a:ext uri="{FF2B5EF4-FFF2-40B4-BE49-F238E27FC236}">
                <a16:creationId xmlns:a16="http://schemas.microsoft.com/office/drawing/2014/main" id="{23C2ABFD-680B-4D4D-81A0-76AC17C75704}"/>
              </a:ext>
            </a:extLst>
          </p:cNvPr>
          <p:cNvSpPr txBox="1">
            <a:spLocks/>
          </p:cNvSpPr>
          <p:nvPr/>
        </p:nvSpPr>
        <p:spPr>
          <a:xfrm>
            <a:off x="983902" y="6213265"/>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latin typeface="Calibri" panose="020F0502020204030204" pitchFamily="34" charset="0"/>
                <a:cs typeface="Calibri" panose="020F0502020204030204" pitchFamily="34" charset="0"/>
              </a:rPr>
              <a:t>Covid-19 Workforce Estimator Guide</a:t>
            </a:r>
          </a:p>
        </p:txBody>
      </p:sp>
      <p:sp>
        <p:nvSpPr>
          <p:cNvPr id="11" name="Slide Number Placeholder 4">
            <a:extLst>
              <a:ext uri="{FF2B5EF4-FFF2-40B4-BE49-F238E27FC236}">
                <a16:creationId xmlns:a16="http://schemas.microsoft.com/office/drawing/2014/main" id="{A969007D-2B21-E24E-9A01-21776578B8F7}"/>
              </a:ext>
            </a:extLst>
          </p:cNvPr>
          <p:cNvSpPr txBox="1">
            <a:spLocks/>
          </p:cNvSpPr>
          <p:nvPr/>
        </p:nvSpPr>
        <p:spPr>
          <a:xfrm>
            <a:off x="457200" y="6213265"/>
            <a:ext cx="4103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698B45C-09C7-497B-9261-07F290CB2D4C}" type="slidenum">
              <a:rPr lang="en-US" sz="900" smtClean="0">
                <a:solidFill>
                  <a:schemeClr val="bg1"/>
                </a:solidFill>
                <a:latin typeface="Calibri" panose="020F0502020204030204" pitchFamily="34" charset="0"/>
                <a:cs typeface="Calibri" panose="020F0502020204030204" pitchFamily="34" charset="0"/>
              </a:rPr>
              <a:pPr algn="r"/>
              <a:t>3</a:t>
            </a:fld>
            <a:endParaRPr lang="en-US" sz="9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64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457200" y="245701"/>
            <a:ext cx="7920000" cy="720000"/>
          </a:xfrm>
        </p:spPr>
        <p:txBody>
          <a:bodyPr/>
          <a:lstStyle/>
          <a:p>
            <a:r>
              <a:rPr lang="ru-RU" dirty="0">
                <a:latin typeface="Calibri" panose="020F0502020204030204" pitchFamily="34" charset="0"/>
                <a:cs typeface="Calibri" panose="020F0502020204030204" pitchFamily="34" charset="0"/>
              </a:rPr>
              <a:t>Инструмент «Программное средство оценки кадровых ресурсов здравоохранения»</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53340" y="1102861"/>
            <a:ext cx="5006340" cy="5075390"/>
          </a:xfrm>
        </p:spPr>
        <p:txBody>
          <a:bodyPr/>
          <a:lstStyle/>
          <a:p>
            <a:r>
              <a:rPr lang="ru-RU" dirty="0">
                <a:solidFill>
                  <a:schemeClr val="bg1"/>
                </a:solidFill>
                <a:latin typeface="Calibri" panose="020F0502020204030204" pitchFamily="34" charset="0"/>
                <a:cs typeface="Calibri" panose="020F0502020204030204" pitchFamily="34" charset="0"/>
              </a:rPr>
              <a:t>Инструмент позволяет вам</a:t>
            </a:r>
            <a:r>
              <a:rPr lang="en-US" dirty="0">
                <a:solidFill>
                  <a:schemeClr val="bg1"/>
                </a:solidFill>
                <a:latin typeface="Calibri" panose="020F0502020204030204" pitchFamily="34" charset="0"/>
                <a:cs typeface="Calibri" panose="020F0502020204030204" pitchFamily="34" charset="0"/>
              </a:rPr>
              <a:t>:</a:t>
            </a:r>
          </a:p>
          <a:p>
            <a:pPr marL="257175" indent="-257175">
              <a:buFont typeface="Wingdings" pitchFamily="2" charset="2"/>
              <a:buChar char="§"/>
            </a:pPr>
            <a:r>
              <a:rPr lang="ru-RU" dirty="0">
                <a:solidFill>
                  <a:schemeClr val="bg1"/>
                </a:solidFill>
                <a:latin typeface="Calibri" panose="020F0502020204030204" pitchFamily="34" charset="0"/>
                <a:cs typeface="Calibri" panose="020F0502020204030204" pitchFamily="34" charset="0"/>
              </a:rPr>
              <a:t>Рассчитать численность кадров, необходимых для лечения требуемого числа случаев</a:t>
            </a:r>
            <a:r>
              <a:rPr lang="en-US" dirty="0">
                <a:solidFill>
                  <a:schemeClr val="bg1"/>
                </a:solidFill>
                <a:latin typeface="Calibri" panose="020F0502020204030204" pitchFamily="34" charset="0"/>
                <a:cs typeface="Calibri" panose="020F0502020204030204" pitchFamily="34" charset="0"/>
              </a:rPr>
              <a:t> Covid-19</a:t>
            </a:r>
            <a:r>
              <a:rPr lang="ru-RU" dirty="0">
                <a:solidFill>
                  <a:schemeClr val="bg1"/>
                </a:solidFill>
                <a:latin typeface="Calibri" panose="020F0502020204030204" pitchFamily="34" charset="0"/>
                <a:cs typeface="Calibri" panose="020F0502020204030204" pitchFamily="34" charset="0"/>
              </a:rPr>
              <a:t> в день</a:t>
            </a:r>
            <a:r>
              <a:rPr lang="en-US" dirty="0">
                <a:solidFill>
                  <a:schemeClr val="bg1"/>
                </a:solidFill>
                <a:latin typeface="Calibri" panose="020F0502020204030204" pitchFamily="34" charset="0"/>
                <a:cs typeface="Calibri" panose="020F0502020204030204" pitchFamily="34" charset="0"/>
              </a:rPr>
              <a:t> (</a:t>
            </a:r>
            <a:r>
              <a:rPr lang="ru-RU" dirty="0">
                <a:solidFill>
                  <a:schemeClr val="bg1"/>
                </a:solidFill>
                <a:latin typeface="Calibri" panose="020F0502020204030204" pitchFamily="34" charset="0"/>
                <a:cs typeface="Calibri" panose="020F0502020204030204" pitchFamily="34" charset="0"/>
              </a:rPr>
              <a:t>по каждой степени тяжести болезни</a:t>
            </a:r>
            <a:r>
              <a:rPr lang="en-US" dirty="0">
                <a:solidFill>
                  <a:schemeClr val="bg1"/>
                </a:solidFill>
                <a:latin typeface="Calibri" panose="020F0502020204030204" pitchFamily="34" charset="0"/>
                <a:cs typeface="Calibri" panose="020F0502020204030204" pitchFamily="34" charset="0"/>
              </a:rPr>
              <a:t>)</a:t>
            </a:r>
          </a:p>
          <a:p>
            <a:pPr marL="285750" indent="-285750">
              <a:spcBef>
                <a:spcPts val="0"/>
              </a:spcBef>
              <a:spcAft>
                <a:spcPts val="600"/>
              </a:spcAft>
              <a:buFont typeface="Wingdings" pitchFamily="2" charset="2"/>
              <a:buChar char="§"/>
            </a:pPr>
            <a:r>
              <a:rPr lang="ru-RU" dirty="0">
                <a:solidFill>
                  <a:schemeClr val="bg1"/>
                </a:solidFill>
                <a:latin typeface="Calibri" panose="020F0502020204030204" pitchFamily="34" charset="0"/>
                <a:cs typeface="Calibri" panose="020F0502020204030204" pitchFamily="34" charset="0"/>
              </a:rPr>
              <a:t>Понять, скольким больным в день могут оказывать помощь имеющиеся у вас в данный момент кадры в разных учреждениях и структурных подразделениях</a:t>
            </a:r>
          </a:p>
          <a:p>
            <a:pPr marL="285750" indent="-285750">
              <a:lnSpc>
                <a:spcPct val="100000"/>
              </a:lnSpc>
              <a:spcBef>
                <a:spcPts val="0"/>
              </a:spcBef>
              <a:spcAft>
                <a:spcPts val="0"/>
              </a:spcAft>
              <a:buFont typeface="Wingdings" pitchFamily="2" charset="2"/>
              <a:buChar char="§"/>
            </a:pPr>
            <a:r>
              <a:rPr lang="ru-RU" dirty="0">
                <a:solidFill>
                  <a:schemeClr val="bg1"/>
                </a:solidFill>
                <a:latin typeface="Calibri" panose="020F0502020204030204" pitchFamily="34" charset="0"/>
                <a:cs typeface="Calibri" panose="020F0502020204030204" pitchFamily="34" charset="0"/>
              </a:rPr>
              <a:t>Увидеть, какая численность кадровых ресурсов потребуется для оказания помощи при резком возрастании числа больных в будущем и какие категории у вас в избытке, а каких не хватает</a:t>
            </a:r>
            <a:endParaRPr lang="en-US" dirty="0">
              <a:solidFill>
                <a:schemeClr val="bg1"/>
              </a:solidFill>
              <a:latin typeface="Calibri" panose="020F0502020204030204" pitchFamily="34" charset="0"/>
              <a:cs typeface="Calibri" panose="020F0502020204030204" pitchFamily="34" charset="0"/>
            </a:endParaRPr>
          </a:p>
          <a:p>
            <a:pPr marL="285750" indent="-285750">
              <a:spcBef>
                <a:spcPts val="0"/>
              </a:spcBef>
              <a:spcAft>
                <a:spcPts val="600"/>
              </a:spcAft>
              <a:buFont typeface="Wingdings" pitchFamily="2" charset="2"/>
              <a:buChar char="§"/>
            </a:pPr>
            <a:r>
              <a:rPr lang="ru-RU" dirty="0">
                <a:solidFill>
                  <a:schemeClr val="bg1"/>
                </a:solidFill>
                <a:latin typeface="Calibri" panose="020F0502020204030204" pitchFamily="34" charset="0"/>
                <a:cs typeface="Calibri" panose="020F0502020204030204" pitchFamily="34" charset="0"/>
              </a:rPr>
              <a:t>Зрительно отобразить влияние резкого увеличения числа больных на разные категории кадровых ресурсов, когда наступит пик, и разрыв между имеющимися кадрами здравоохранения и потребностями в них в будущем</a:t>
            </a:r>
            <a:endParaRPr lang="en-US" dirty="0">
              <a:solidFill>
                <a:schemeClr val="bg1"/>
              </a:solidFill>
              <a:latin typeface="Calibri" panose="020F0502020204030204" pitchFamily="34" charset="0"/>
              <a:cs typeface="Calibri" panose="020F0502020204030204" pitchFamily="34" charset="0"/>
            </a:endParaRPr>
          </a:p>
          <a:p>
            <a:pPr marL="285750" indent="-285750">
              <a:spcBef>
                <a:spcPts val="0"/>
              </a:spcBef>
              <a:spcAft>
                <a:spcPts val="600"/>
              </a:spcAft>
              <a:buFont typeface="Wingdings" pitchFamily="2" charset="2"/>
              <a:buChar char="§"/>
            </a:pPr>
            <a:endParaRPr lang="en-US" dirty="0">
              <a:solidFill>
                <a:schemeClr val="bg1"/>
              </a:solidFill>
              <a:latin typeface="Calibri" panose="020F0502020204030204" pitchFamily="34" charset="0"/>
              <a:cs typeface="Calibri" panose="020F0502020204030204" pitchFamily="34" charset="0"/>
            </a:endParaRPr>
          </a:p>
          <a:p>
            <a:pPr>
              <a:spcBef>
                <a:spcPts val="0"/>
              </a:spcBef>
              <a:spcAft>
                <a:spcPts val="600"/>
              </a:spcAft>
            </a:pPr>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4</a:t>
            </a:fld>
            <a:endParaRPr lang="en-US" dirty="0">
              <a:latin typeface="Calibri" panose="020F0502020204030204" pitchFamily="34" charset="0"/>
              <a:cs typeface="Calibri" panose="020F0502020204030204" pitchFamily="34" charset="0"/>
            </a:endParaRPr>
          </a:p>
        </p:txBody>
      </p:sp>
      <p:pic>
        <p:nvPicPr>
          <p:cNvPr id="15" name="Picture 14" descr="A screenshot of a computer&#10;&#10;Description automatically generated">
            <a:extLst>
              <a:ext uri="{FF2B5EF4-FFF2-40B4-BE49-F238E27FC236}">
                <a16:creationId xmlns:a16="http://schemas.microsoft.com/office/drawing/2014/main" id="{C7F9A84C-5727-8C4C-A16E-8CD9FD1A9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9660" y="1117274"/>
            <a:ext cx="3290726" cy="246854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2E0B9C50-F0A7-C74D-90D1-A052982A61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0883" y="1626543"/>
            <a:ext cx="3554706" cy="2468546"/>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46AD3F98-84F8-534C-9985-887FEFF5AE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6185" y="3524860"/>
            <a:ext cx="3554706" cy="2468546"/>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5FCB71F8-573C-EA43-B797-08515D1072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31736" y="4145705"/>
            <a:ext cx="3554706" cy="2468546"/>
          </a:xfrm>
          <a:prstGeom prst="rect">
            <a:avLst/>
          </a:prstGeom>
        </p:spPr>
      </p:pic>
    </p:spTree>
    <p:extLst>
      <p:ext uri="{BB962C8B-B14F-4D97-AF65-F5344CB8AC3E}">
        <p14:creationId xmlns:p14="http://schemas.microsoft.com/office/powerpoint/2010/main" val="110825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360000"/>
            <a:ext cx="7920000" cy="720000"/>
          </a:xfrm>
        </p:spPr>
        <p:txBody>
          <a:bodyPr/>
          <a:lstStyle/>
          <a:p>
            <a:r>
              <a:rPr lang="ru-RU" dirty="0">
                <a:cs typeface="Calibri" panose="020F0502020204030204" pitchFamily="34" charset="0"/>
              </a:rPr>
              <a:t>Изучите справочные данные</a:t>
            </a:r>
            <a:endParaRPr lang="en-US"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166254" y="1078468"/>
            <a:ext cx="3498719" cy="3854569"/>
          </a:xfrm>
        </p:spPr>
        <p:txBody>
          <a:bodyPr/>
          <a:lstStyle/>
          <a:p>
            <a:pPr>
              <a:spcBef>
                <a:spcPts val="0"/>
              </a:spcBef>
              <a:spcAft>
                <a:spcPts val="600"/>
              </a:spcAft>
            </a:pPr>
            <a:r>
              <a:rPr lang="ru-RU" sz="1400" dirty="0">
                <a:solidFill>
                  <a:schemeClr val="bg1"/>
                </a:solidFill>
                <a:latin typeface="Calibri" panose="020F0502020204030204" pitchFamily="34" charset="0"/>
                <a:cs typeface="Calibri" panose="020F0502020204030204" pitchFamily="34" charset="0"/>
              </a:rPr>
              <a:t>Справочные данные для расчетов приводятся в рабочих листах «Потребности для лечения больных с легкой степенью болезни» (</a:t>
            </a:r>
            <a:r>
              <a:rPr lang="en-US" sz="1400" b="1" dirty="0">
                <a:solidFill>
                  <a:schemeClr val="bg1"/>
                </a:solidFill>
                <a:latin typeface="Calibri" panose="020F0502020204030204" pitchFamily="34" charset="0"/>
                <a:cs typeface="Calibri" panose="020F0502020204030204" pitchFamily="34" charset="0"/>
              </a:rPr>
              <a:t>Mild</a:t>
            </a:r>
            <a:r>
              <a:rPr lang="ru-RU"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«с умеренной степенью» (</a:t>
            </a:r>
            <a:r>
              <a:rPr lang="en-US" sz="1400" b="1" dirty="0">
                <a:solidFill>
                  <a:schemeClr val="bg1"/>
                </a:solidFill>
                <a:latin typeface="Calibri" panose="020F0502020204030204" pitchFamily="34" charset="0"/>
                <a:cs typeface="Calibri" panose="020F0502020204030204" pitchFamily="34" charset="0"/>
              </a:rPr>
              <a:t>Moderate</a:t>
            </a:r>
            <a:r>
              <a:rPr lang="ru-RU"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a:t>
            </a:r>
            <a:r>
              <a:rPr lang="ru-RU" sz="1400" dirty="0">
                <a:solidFill>
                  <a:schemeClr val="bg1"/>
                </a:solidFill>
                <a:latin typeface="Calibri" panose="020F0502020204030204" pitchFamily="34" charset="0"/>
                <a:cs typeface="Calibri" panose="020F0502020204030204" pitchFamily="34" charset="0"/>
              </a:rPr>
              <a:t> «с тяжелой степенью» (</a:t>
            </a:r>
            <a:r>
              <a:rPr lang="en-US" sz="1400" dirty="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Severe</a:t>
            </a:r>
            <a:r>
              <a:rPr lang="ru-RU"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и «Потребности для лечения больных в критическом состоянии»</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a:t>
            </a:r>
            <a:r>
              <a:rPr lang="en-US" sz="1400" b="1" dirty="0">
                <a:solidFill>
                  <a:schemeClr val="bg1"/>
                </a:solidFill>
                <a:latin typeface="Calibri" panose="020F0502020204030204" pitchFamily="34" charset="0"/>
                <a:cs typeface="Calibri" panose="020F0502020204030204" pitchFamily="34" charset="0"/>
              </a:rPr>
              <a:t>Critical Patient Needs</a:t>
            </a:r>
            <a:r>
              <a:rPr lang="ru-RU"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В рабочем листе «Описание кадровых ресурсов» (</a:t>
            </a:r>
            <a:r>
              <a:rPr lang="en-US" sz="1400" b="1" dirty="0">
                <a:solidFill>
                  <a:schemeClr val="bg1"/>
                </a:solidFill>
                <a:latin typeface="Calibri" panose="020F0502020204030204" pitchFamily="34" charset="0"/>
                <a:cs typeface="Calibri" panose="020F0502020204030204" pitchFamily="34" charset="0"/>
              </a:rPr>
              <a:t>Workforce Descriptions</a:t>
            </a:r>
            <a:r>
              <a:rPr lang="ru-RU" sz="1400" dirty="0">
                <a:solidFill>
                  <a:schemeClr val="bg1"/>
                </a:solidFill>
                <a:latin typeface="Calibri" panose="020F0502020204030204" pitchFamily="34" charset="0"/>
                <a:cs typeface="Calibri" panose="020F0502020204030204" pitchFamily="34" charset="0"/>
              </a:rPr>
              <a:t>) даются определения, а ссылки на публикации в журналах приводятся в рабочем листе «Статьи в научных журналах»</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a:t>
            </a:r>
            <a:r>
              <a:rPr lang="en-US" sz="1400" b="1" dirty="0">
                <a:solidFill>
                  <a:schemeClr val="bg1"/>
                </a:solidFill>
                <a:latin typeface="Calibri" panose="020F0502020204030204" pitchFamily="34" charset="0"/>
                <a:cs typeface="Calibri" panose="020F0502020204030204" pitchFamily="34" charset="0"/>
              </a:rPr>
              <a:t>Journal Papers</a:t>
            </a:r>
            <a:r>
              <a:rPr lang="ru-RU"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a:t>
            </a:r>
          </a:p>
          <a:p>
            <a:pPr>
              <a:spcBef>
                <a:spcPts val="0"/>
              </a:spcBef>
              <a:spcAft>
                <a:spcPts val="600"/>
              </a:spcAft>
            </a:pPr>
            <a:r>
              <a:rPr lang="ru-RU" sz="1400" dirty="0">
                <a:solidFill>
                  <a:schemeClr val="bg1"/>
                </a:solidFill>
                <a:latin typeface="Calibri" panose="020F0502020204030204" pitchFamily="34" charset="0"/>
                <a:cs typeface="Calibri" panose="020F0502020204030204" pitchFamily="34" charset="0"/>
              </a:rPr>
              <a:t>Данные взяты из исследований, проведенных в Европейском регионе ВОЗ</a:t>
            </a:r>
            <a:r>
              <a:rPr lang="en-US" sz="1400" dirty="0">
                <a:solidFill>
                  <a:schemeClr val="bg1"/>
                </a:solidFill>
                <a:latin typeface="Calibri" panose="020F0502020204030204" pitchFamily="34" charset="0"/>
                <a:cs typeface="Calibri" panose="020F0502020204030204" pitchFamily="34" charset="0"/>
              </a:rPr>
              <a:t>,</a:t>
            </a:r>
            <a:r>
              <a:rPr lang="ru-RU" sz="1400" dirty="0">
                <a:solidFill>
                  <a:schemeClr val="bg1"/>
                </a:solidFill>
                <a:latin typeface="Calibri" panose="020F0502020204030204" pitchFamily="34" charset="0"/>
                <a:cs typeface="Calibri" panose="020F0502020204030204" pitchFamily="34" charset="0"/>
              </a:rPr>
              <a:t> и отражают типичные количества времени, характерные для европейской страны, хотя эти величины могут и различаться в разных странах.</a:t>
            </a:r>
          </a:p>
          <a:p>
            <a:pPr>
              <a:spcBef>
                <a:spcPts val="0"/>
              </a:spcBef>
              <a:spcAft>
                <a:spcPts val="600"/>
              </a:spcAft>
            </a:pPr>
            <a:r>
              <a:rPr lang="ru-RU" sz="1400" dirty="0">
                <a:solidFill>
                  <a:schemeClr val="bg1"/>
                </a:solidFill>
                <a:latin typeface="Calibri" panose="020F0502020204030204" pitchFamily="34" charset="0"/>
                <a:cs typeface="Calibri" panose="020F0502020204030204" pitchFamily="34" charset="0"/>
              </a:rPr>
              <a:t>Справочные данные защищены паролем</a:t>
            </a:r>
            <a:r>
              <a:rPr lang="en-US" sz="1400" dirty="0">
                <a:solidFill>
                  <a:schemeClr val="bg1"/>
                </a:solidFill>
                <a:latin typeface="Calibri" panose="020F0502020204030204" pitchFamily="34" charset="0"/>
                <a:cs typeface="Calibri" panose="020F0502020204030204" pitchFamily="34" charset="0"/>
              </a:rPr>
              <a:t>.</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a:xfrm>
            <a:off x="457200" y="6155390"/>
            <a:ext cx="410308" cy="390883"/>
          </a:xfrm>
        </p:spPr>
        <p:txBody>
          <a:bodyPr/>
          <a:lstStyle/>
          <a:p>
            <a:fld id="{7698B45C-09C7-497B-9261-07F290CB2D4C}" type="slidenum">
              <a:rPr lang="en-US" smtClean="0">
                <a:latin typeface="Calibri" panose="020F0502020204030204" pitchFamily="34" charset="0"/>
                <a:cs typeface="Calibri" panose="020F0502020204030204" pitchFamily="34" charset="0"/>
              </a:rPr>
              <a:t>5</a:t>
            </a:fld>
            <a:endParaRPr lang="en-US" dirty="0">
              <a:latin typeface="Calibri" panose="020F0502020204030204" pitchFamily="34" charset="0"/>
              <a:cs typeface="Calibri" panose="020F0502020204030204" pitchFamily="34" charset="0"/>
            </a:endParaRPr>
          </a:p>
        </p:txBody>
      </p:sp>
      <p:pic>
        <p:nvPicPr>
          <p:cNvPr id="8" name="Picture 7" descr="A screenshot of a computer&#10;&#10;Description automatically generated">
            <a:extLst>
              <a:ext uri="{FF2B5EF4-FFF2-40B4-BE49-F238E27FC236}">
                <a16:creationId xmlns:a16="http://schemas.microsoft.com/office/drawing/2014/main" id="{23DC3661-F748-1C4B-9954-159983099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4241" y="1497284"/>
            <a:ext cx="5699760" cy="3765912"/>
          </a:xfrm>
          <a:prstGeom prst="rect">
            <a:avLst/>
          </a:prstGeom>
        </p:spPr>
      </p:pic>
    </p:spTree>
    <p:extLst>
      <p:ext uri="{BB962C8B-B14F-4D97-AF65-F5344CB8AC3E}">
        <p14:creationId xmlns:p14="http://schemas.microsoft.com/office/powerpoint/2010/main" val="238194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80D8D6A9-957B-7348-8F36-AD49A9245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4373" y="1603910"/>
            <a:ext cx="5668978" cy="3318969"/>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106680" y="360000"/>
            <a:ext cx="8443320" cy="720000"/>
          </a:xfrm>
        </p:spPr>
        <p:txBody>
          <a:bodyPr/>
          <a:lstStyle/>
          <a:p>
            <a:r>
              <a:rPr lang="ru-RU" dirty="0">
                <a:latin typeface="+mn-lt"/>
                <a:cs typeface="Calibri" panose="020F0502020204030204" pitchFamily="34" charset="0"/>
              </a:rPr>
              <a:t>Определите категории вашего персонала</a:t>
            </a:r>
            <a:endParaRPr lang="en-US"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6350" y="1092949"/>
            <a:ext cx="3263900" cy="4240026"/>
          </a:xfrm>
        </p:spPr>
        <p:txBody>
          <a:bodyPr/>
          <a:lstStyle/>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Откройте рабочий лист «Категории персонала» (</a:t>
            </a:r>
            <a:r>
              <a:rPr lang="en-US" sz="1400" b="1" dirty="0">
                <a:solidFill>
                  <a:schemeClr val="bg1"/>
                </a:solidFill>
                <a:latin typeface="Calibri" panose="020F0502020204030204" pitchFamily="34" charset="0"/>
                <a:cs typeface="Calibri" panose="020F0502020204030204" pitchFamily="34" charset="0"/>
              </a:rPr>
              <a:t>Staff Category</a:t>
            </a:r>
            <a:r>
              <a:rPr lang="ru-RU" sz="1400" b="1" dirty="0">
                <a:solidFill>
                  <a:schemeClr val="bg1"/>
                </a:solidFill>
                <a:latin typeface="Calibri" panose="020F0502020204030204" pitchFamily="34" charset="0"/>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100000"/>
              </a:lnSpc>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Для того, чтобы использовать заранее введенные данные, вам нужно всего лишь отметить количество часов в рабочем дне</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Укажите количество часов в смену и число смен в день.</a:t>
            </a:r>
            <a:endParaRPr lang="en-US" sz="1400" dirty="0">
              <a:solidFill>
                <a:schemeClr val="bg1"/>
              </a:solidFill>
              <a:latin typeface="Calibri" panose="020F0502020204030204" pitchFamily="34" charset="0"/>
              <a:cs typeface="Calibri" panose="020F0502020204030204" pitchFamily="34" charset="0"/>
            </a:endParaRP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Вы можете определить свои категории персонала, если у вас имеются соответствующие данные для вашего государства</a:t>
            </a:r>
            <a:endParaRPr lang="en-US" sz="1400" dirty="0">
              <a:solidFill>
                <a:schemeClr val="bg1"/>
              </a:solidFill>
              <a:latin typeface="Calibri" panose="020F0502020204030204" pitchFamily="34" charset="0"/>
              <a:cs typeface="Calibri" panose="020F0502020204030204" pitchFamily="34" charset="0"/>
            </a:endParaRP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Вы должны определить процедуры и количества времени для лечения</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см. следующий слайд)</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Когда это будет сделано, количества времени, расходуемого на пациентов, покажут соответствующие величины</a:t>
            </a:r>
            <a:endParaRPr lang="en-US" sz="1400" dirty="0">
              <a:solidFill>
                <a:schemeClr val="bg1"/>
              </a:solidFill>
              <a:latin typeface="Calibri" panose="020F0502020204030204" pitchFamily="34" charset="0"/>
              <a:cs typeface="Calibri" panose="020F0502020204030204" pitchFamily="34" charset="0"/>
            </a:endParaRP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ID </a:t>
            </a:r>
            <a:r>
              <a:rPr lang="ru-RU" sz="1400" dirty="0">
                <a:solidFill>
                  <a:schemeClr val="bg1"/>
                </a:solidFill>
                <a:latin typeface="Calibri" panose="020F0502020204030204" pitchFamily="34" charset="0"/>
                <a:cs typeface="Calibri" panose="020F0502020204030204" pitchFamily="34" charset="0"/>
              </a:rPr>
              <a:t> категории персонала должен быть индивидуальным для каждой категории</a:t>
            </a:r>
            <a:endParaRPr lang="en-US" sz="1400" b="1"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6</a:t>
            </a:fld>
            <a:endParaRPr lang="en-US"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341FC567-523C-4FEA-8CDA-3654F6C4634D}"/>
              </a:ext>
            </a:extLst>
          </p:cNvPr>
          <p:cNvSpPr/>
          <p:nvPr/>
        </p:nvSpPr>
        <p:spPr>
          <a:xfrm>
            <a:off x="2952880" y="1316009"/>
            <a:ext cx="1229527" cy="6079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11C5D453-F984-5048-ADB5-C867CAB340B7}"/>
              </a:ext>
            </a:extLst>
          </p:cNvPr>
          <p:cNvCxnSpPr>
            <a:cxnSpLocks/>
          </p:cNvCxnSpPr>
          <p:nvPr/>
        </p:nvCxnSpPr>
        <p:spPr>
          <a:xfrm flipV="1">
            <a:off x="2644877" y="2644481"/>
            <a:ext cx="1042220" cy="12821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E030A2A-6C1F-F647-B870-42344F288CA9}"/>
              </a:ext>
            </a:extLst>
          </p:cNvPr>
          <p:cNvCxnSpPr>
            <a:cxnSpLocks/>
          </p:cNvCxnSpPr>
          <p:nvPr/>
        </p:nvCxnSpPr>
        <p:spPr>
          <a:xfrm flipV="1">
            <a:off x="2952880" y="2644481"/>
            <a:ext cx="5404539" cy="90334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9B22B3F-CA7E-634E-B275-DB73FE3DE549}"/>
              </a:ext>
            </a:extLst>
          </p:cNvPr>
          <p:cNvCxnSpPr>
            <a:cxnSpLocks/>
          </p:cNvCxnSpPr>
          <p:nvPr/>
        </p:nvCxnSpPr>
        <p:spPr>
          <a:xfrm flipV="1">
            <a:off x="2762865" y="3883742"/>
            <a:ext cx="3136490" cy="62926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0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B3C86BE3-4D99-A44F-A87D-7C81FAA8F3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2056" y="1289915"/>
            <a:ext cx="6163549" cy="4072345"/>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360000"/>
            <a:ext cx="7920000" cy="720000"/>
          </a:xfrm>
        </p:spPr>
        <p:txBody>
          <a:bodyPr/>
          <a:lstStyle/>
          <a:p>
            <a:r>
              <a:rPr lang="ru-RU" dirty="0">
                <a:latin typeface="+mn-lt"/>
                <a:cs typeface="Calibri" panose="020F0502020204030204" pitchFamily="34" charset="0"/>
              </a:rPr>
              <a:t>Определите потребности для лечения больных</a:t>
            </a:r>
            <a:r>
              <a:rPr lang="en-US" dirty="0">
                <a:latin typeface="+mn-lt"/>
                <a:cs typeface="Calibri" panose="020F0502020204030204" pitchFamily="34" charset="0"/>
              </a:rPr>
              <a:t> (</a:t>
            </a:r>
            <a:r>
              <a:rPr lang="ru-RU" dirty="0">
                <a:latin typeface="+mn-lt"/>
                <a:cs typeface="Calibri" panose="020F0502020204030204" pitchFamily="34" charset="0"/>
              </a:rPr>
              <a:t>факультативно</a:t>
            </a:r>
            <a:r>
              <a:rPr lang="en-US" dirty="0">
                <a:latin typeface="+mn-lt"/>
                <a:cs typeface="Calibri" panose="020F0502020204030204" pitchFamily="34" charset="0"/>
              </a:rPr>
              <a:t>)</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82551" y="1359650"/>
            <a:ext cx="2945784" cy="4535390"/>
          </a:xfrm>
        </p:spPr>
        <p:txBody>
          <a:bodyPr/>
          <a:lstStyle/>
          <a:p>
            <a:pPr marL="342900" indent="-342900">
              <a:lnSpc>
                <a:spcPct val="80000"/>
              </a:lnSpc>
              <a:spcBef>
                <a:spcPts val="0"/>
              </a:spcBef>
              <a:spcAft>
                <a:spcPts val="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Откройте рабочие листы со справочными данными («Потребности для лечения больных с легкой степенью болезни» (</a:t>
            </a:r>
            <a:r>
              <a:rPr lang="en-US" sz="1400" b="1" dirty="0">
                <a:solidFill>
                  <a:schemeClr val="bg1"/>
                </a:solidFill>
                <a:latin typeface="Calibri" panose="020F0502020204030204" pitchFamily="34" charset="0"/>
                <a:cs typeface="Calibri" panose="020F0502020204030204" pitchFamily="34" charset="0"/>
              </a:rPr>
              <a:t>Mild</a:t>
            </a:r>
            <a:r>
              <a:rPr lang="ru-RU"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«с умеренной степенью» (</a:t>
            </a:r>
            <a:r>
              <a:rPr lang="en-US" sz="1400" b="1" dirty="0">
                <a:solidFill>
                  <a:schemeClr val="bg1"/>
                </a:solidFill>
                <a:latin typeface="Calibri" panose="020F0502020204030204" pitchFamily="34" charset="0"/>
                <a:cs typeface="Calibri" panose="020F0502020204030204" pitchFamily="34" charset="0"/>
              </a:rPr>
              <a:t>Moderate</a:t>
            </a:r>
            <a:r>
              <a:rPr lang="ru-RU"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a:t>
            </a:r>
            <a:r>
              <a:rPr lang="ru-RU" sz="1400" dirty="0">
                <a:solidFill>
                  <a:schemeClr val="bg1"/>
                </a:solidFill>
                <a:latin typeface="Calibri" panose="020F0502020204030204" pitchFamily="34" charset="0"/>
                <a:cs typeface="Calibri" panose="020F0502020204030204" pitchFamily="34" charset="0"/>
              </a:rPr>
              <a:t> «с тяжелой степенью» (</a:t>
            </a:r>
            <a:r>
              <a:rPr lang="en-US" sz="1400" dirty="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Severe</a:t>
            </a:r>
            <a:r>
              <a:rPr lang="ru-RU"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и «Потребности для лечения больных в критическом состоянии»</a:t>
            </a:r>
            <a:r>
              <a:rPr lang="en-US" sz="1400" dirty="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Critical Patient Needs</a:t>
            </a:r>
            <a:r>
              <a:rPr lang="ru-RU" sz="1400" b="1" dirty="0">
                <a:solidFill>
                  <a:schemeClr val="bg1"/>
                </a:solidFill>
                <a:latin typeface="Calibri" panose="020F0502020204030204" pitchFamily="34" charset="0"/>
                <a:cs typeface="Calibri" panose="020F0502020204030204" pitchFamily="34" charset="0"/>
              </a:rPr>
              <a:t>)</a:t>
            </a:r>
            <a:r>
              <a:rPr lang="en-US" sz="1400" b="1"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плюс «Скрининг и сортировка больных» (</a:t>
            </a:r>
            <a:r>
              <a:rPr lang="en-US" sz="1400" dirty="0">
                <a:solidFill>
                  <a:schemeClr val="bg1"/>
                </a:solidFill>
                <a:latin typeface="Calibri" panose="020F0502020204030204" pitchFamily="34" charset="0"/>
                <a:cs typeface="Calibri" panose="020F0502020204030204" pitchFamily="34" charset="0"/>
              </a:rPr>
              <a:t>Screening and Triage).</a:t>
            </a:r>
          </a:p>
          <a:p>
            <a:pPr marL="342900" indent="-342900">
              <a:lnSpc>
                <a:spcPct val="80000"/>
              </a:lnSpc>
              <a:spcBef>
                <a:spcPts val="0"/>
              </a:spcBef>
              <a:spcAft>
                <a:spcPts val="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Для каждой категории кадров, определенной в рабочем листе </a:t>
            </a:r>
            <a:r>
              <a:rPr lang="en-US" sz="1400" b="1" dirty="0">
                <a:solidFill>
                  <a:schemeClr val="bg1"/>
                </a:solidFill>
                <a:latin typeface="Calibri" panose="020F0502020204030204" pitchFamily="34" charset="0"/>
                <a:cs typeface="Calibri" panose="020F0502020204030204" pitchFamily="34" charset="0"/>
              </a:rPr>
              <a:t>Staff Category</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укажите вмешательства, процедуры и количества времени</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ts val="0"/>
              </a:spcBef>
              <a:spcAft>
                <a:spcPts val="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ID </a:t>
            </a:r>
            <a:r>
              <a:rPr lang="ru-RU" sz="1400" dirty="0">
                <a:solidFill>
                  <a:schemeClr val="bg1"/>
                </a:solidFill>
                <a:latin typeface="Calibri" panose="020F0502020204030204" pitchFamily="34" charset="0"/>
                <a:cs typeface="Calibri" panose="020F0502020204030204" pitchFamily="34" charset="0"/>
              </a:rPr>
              <a:t>категории должен быть один и тот же, чтобы можно было увязывать данные</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ts val="0"/>
              </a:spcBef>
              <a:spcAft>
                <a:spcPts val="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Отметьте продолжительность пребывания</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ts val="0"/>
              </a:spcBef>
              <a:spcAft>
                <a:spcPts val="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Проследите, чтобы там, где проводятся несколько процедур,  были правильные суммы количества времени</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ts val="0"/>
              </a:spcBef>
              <a:spcAft>
                <a:spcPts val="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По окончании откройте рабочий лист «Категории персонала» (</a:t>
            </a:r>
            <a:r>
              <a:rPr lang="en-US" sz="1400" b="1" dirty="0">
                <a:solidFill>
                  <a:schemeClr val="bg1"/>
                </a:solidFill>
                <a:latin typeface="Calibri" panose="020F0502020204030204" pitchFamily="34" charset="0"/>
                <a:cs typeface="Calibri" panose="020F0502020204030204" pitchFamily="34" charset="0"/>
              </a:rPr>
              <a:t>Staff Category</a:t>
            </a:r>
            <a:r>
              <a:rPr lang="ru-RU" sz="1400" b="1" dirty="0">
                <a:solidFill>
                  <a:schemeClr val="bg1"/>
                </a:solidFill>
                <a:latin typeface="Calibri" panose="020F0502020204030204" pitchFamily="34" charset="0"/>
                <a:cs typeface="Calibri" panose="020F0502020204030204" pitchFamily="34" charset="0"/>
              </a:rPr>
              <a:t>) и проверьте количества времени</a:t>
            </a:r>
            <a:endParaRPr lang="en-US" sz="1400" b="1"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7</a:t>
            </a:fld>
            <a:endParaRPr lang="en-US" dirty="0">
              <a:latin typeface="Calibri" panose="020F0502020204030204" pitchFamily="34" charset="0"/>
              <a:cs typeface="Calibri" panose="020F0502020204030204" pitchFamily="34" charset="0"/>
            </a:endParaRPr>
          </a:p>
        </p:txBody>
      </p:sp>
      <p:cxnSp>
        <p:nvCxnSpPr>
          <p:cNvPr id="31" name="Straight Arrow Connector 30">
            <a:extLst>
              <a:ext uri="{FF2B5EF4-FFF2-40B4-BE49-F238E27FC236}">
                <a16:creationId xmlns:a16="http://schemas.microsoft.com/office/drawing/2014/main" id="{39B22B3F-CA7E-634E-B275-DB73FE3DE549}"/>
              </a:ext>
            </a:extLst>
          </p:cNvPr>
          <p:cNvCxnSpPr>
            <a:cxnSpLocks/>
          </p:cNvCxnSpPr>
          <p:nvPr/>
        </p:nvCxnSpPr>
        <p:spPr>
          <a:xfrm flipV="1">
            <a:off x="2820312" y="3513785"/>
            <a:ext cx="625429" cy="433893"/>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E4624A-28EE-6C49-A54D-09585E94995A}"/>
              </a:ext>
            </a:extLst>
          </p:cNvPr>
          <p:cNvCxnSpPr>
            <a:cxnSpLocks/>
          </p:cNvCxnSpPr>
          <p:nvPr/>
        </p:nvCxnSpPr>
        <p:spPr>
          <a:xfrm flipV="1">
            <a:off x="3028334" y="3595003"/>
            <a:ext cx="4364458" cy="1088757"/>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07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2B05C5C0-A193-EA43-AA1F-4A2067C388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0256" y="1523020"/>
            <a:ext cx="5811086" cy="4110864"/>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0" y="230460"/>
            <a:ext cx="8793480" cy="720000"/>
          </a:xfrm>
        </p:spPr>
        <p:txBody>
          <a:bodyPr/>
          <a:lstStyle/>
          <a:p>
            <a:r>
              <a:rPr lang="ru-RU" dirty="0">
                <a:latin typeface="+mn-lt"/>
                <a:cs typeface="Calibri" panose="020F0502020204030204" pitchFamily="34" charset="0"/>
              </a:rPr>
              <a:t>Определите ваши лечебно-профилактические учреждения</a:t>
            </a:r>
            <a:endParaRPr lang="en-US"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68580" y="1620000"/>
            <a:ext cx="3096915" cy="4240026"/>
          </a:xfrm>
        </p:spPr>
        <p:txBody>
          <a:bodyPr/>
          <a:lstStyle/>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Откройте рабочий лист «Лечебно-профилактические учреждения (</a:t>
            </a:r>
            <a:r>
              <a:rPr lang="en-US" sz="1400" b="1" dirty="0">
                <a:solidFill>
                  <a:schemeClr val="bg1"/>
                </a:solidFill>
                <a:latin typeface="Calibri" panose="020F0502020204030204" pitchFamily="34" charset="0"/>
                <a:cs typeface="Calibri" panose="020F0502020204030204" pitchFamily="34" charset="0"/>
              </a:rPr>
              <a:t>Health Facility</a:t>
            </a:r>
            <a:r>
              <a:rPr lang="ru-RU" sz="1400" b="1" dirty="0">
                <a:solidFill>
                  <a:schemeClr val="bg1"/>
                </a:solidFill>
                <a:latin typeface="Calibri" panose="020F0502020204030204" pitchFamily="34" charset="0"/>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100000"/>
              </a:lnSpc>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Определите названия ваших учреждений и структурных подразделений</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Это простые названия, которые вам понятны</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и это могут быть местные, областные или национальные учреждения – как будет нужно</a:t>
            </a:r>
            <a:endParaRPr lang="en-US" sz="1400" dirty="0">
              <a:solidFill>
                <a:schemeClr val="bg1"/>
              </a:solidFill>
              <a:latin typeface="Calibri" panose="020F0502020204030204" pitchFamily="34" charset="0"/>
              <a:cs typeface="Calibri" panose="020F0502020204030204" pitchFamily="34" charset="0"/>
            </a:endParaRP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Укажите степень тяжести болезни для каждого учреждения/структурного подразделения</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Это уровень лечения больных, определяемый в рабочем листе «Определение степеней тяжести» (</a:t>
            </a:r>
            <a:r>
              <a:rPr lang="en-US" sz="1400" b="1" dirty="0">
                <a:solidFill>
                  <a:schemeClr val="bg1"/>
                </a:solidFill>
                <a:latin typeface="Calibri" panose="020F0502020204030204" pitchFamily="34" charset="0"/>
                <a:cs typeface="Calibri" panose="020F0502020204030204" pitchFamily="34" charset="0"/>
              </a:rPr>
              <a:t>Severity Definition</a:t>
            </a:r>
            <a:r>
              <a:rPr lang="ru-RU" sz="1400" b="1"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 </a:t>
            </a:r>
            <a:endParaRPr lang="ru-RU" sz="1400" dirty="0">
              <a:solidFill>
                <a:schemeClr val="bg1"/>
              </a:solidFill>
              <a:latin typeface="Calibri" panose="020F0502020204030204" pitchFamily="34" charset="0"/>
              <a:cs typeface="Calibri" panose="020F0502020204030204" pitchFamily="34" charset="0"/>
            </a:endParaRP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Если нужно, укажите число коек в каждом учреждении</a:t>
            </a:r>
            <a:endParaRPr lang="en-US" sz="1400" dirty="0">
              <a:solidFill>
                <a:schemeClr val="bg1"/>
              </a:solidFill>
              <a:latin typeface="Calibri" panose="020F0502020204030204" pitchFamily="34" charset="0"/>
              <a:cs typeface="Calibri" panose="020F0502020204030204" pitchFamily="34" charset="0"/>
            </a:endParaRP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Если нужно, приведите описание</a:t>
            </a:r>
            <a:r>
              <a:rPr lang="en-US" sz="1400" dirty="0">
                <a:solidFill>
                  <a:schemeClr val="bg1"/>
                </a:solidFill>
                <a:latin typeface="Calibri" panose="020F0502020204030204" pitchFamily="34" charset="0"/>
                <a:cs typeface="Calibri" panose="020F0502020204030204" pitchFamily="34" charset="0"/>
              </a:rPr>
              <a:t>.</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8</a:t>
            </a:fld>
            <a:endParaRPr lang="en-US"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341FC567-523C-4FEA-8CDA-3654F6C4634D}"/>
              </a:ext>
            </a:extLst>
          </p:cNvPr>
          <p:cNvSpPr/>
          <p:nvPr/>
        </p:nvSpPr>
        <p:spPr>
          <a:xfrm>
            <a:off x="2952880" y="1316009"/>
            <a:ext cx="1333985" cy="6079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11C5D453-F984-5048-ADB5-C867CAB340B7}"/>
              </a:ext>
            </a:extLst>
          </p:cNvPr>
          <p:cNvCxnSpPr>
            <a:cxnSpLocks/>
          </p:cNvCxnSpPr>
          <p:nvPr/>
        </p:nvCxnSpPr>
        <p:spPr>
          <a:xfrm>
            <a:off x="2644877" y="2772697"/>
            <a:ext cx="1002891" cy="20156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9B22B3F-CA7E-634E-B275-DB73FE3DE549}"/>
              </a:ext>
            </a:extLst>
          </p:cNvPr>
          <p:cNvCxnSpPr>
            <a:cxnSpLocks/>
            <a:stCxn id="3" idx="3"/>
          </p:cNvCxnSpPr>
          <p:nvPr/>
        </p:nvCxnSpPr>
        <p:spPr>
          <a:xfrm flipV="1">
            <a:off x="3028335" y="2974259"/>
            <a:ext cx="3087333" cy="76575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0F75DE8-72E1-CC47-80C8-DFF29CF25267}"/>
              </a:ext>
            </a:extLst>
          </p:cNvPr>
          <p:cNvCxnSpPr>
            <a:cxnSpLocks/>
          </p:cNvCxnSpPr>
          <p:nvPr/>
        </p:nvCxnSpPr>
        <p:spPr>
          <a:xfrm flipV="1">
            <a:off x="2644877" y="3048000"/>
            <a:ext cx="4542504" cy="21900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29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E9FAF-67F4-7146-AAAB-E68FD4C28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4700" y="1516081"/>
            <a:ext cx="5473532" cy="4580852"/>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129540" y="360000"/>
            <a:ext cx="8420460" cy="720000"/>
          </a:xfrm>
        </p:spPr>
        <p:txBody>
          <a:bodyPr/>
          <a:lstStyle/>
          <a:p>
            <a:r>
              <a:rPr lang="ru-RU" dirty="0">
                <a:cs typeface="Calibri" panose="020F0502020204030204" pitchFamily="34" charset="0"/>
              </a:rPr>
              <a:t>Определите ваши ресурсы для оказания медико-санитарной помощи</a:t>
            </a:r>
            <a:endParaRPr lang="en-US"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129540" y="1620000"/>
            <a:ext cx="3063239" cy="4240026"/>
          </a:xfrm>
        </p:spPr>
        <p:txBody>
          <a:bodyPr/>
          <a:lstStyle/>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Откройте рабочий лист «Ресурсы для оказания медико-санитарной помощи» (</a:t>
            </a:r>
            <a:r>
              <a:rPr lang="en-US" sz="1400" dirty="0">
                <a:solidFill>
                  <a:schemeClr val="bg1"/>
                </a:solidFill>
                <a:latin typeface="Calibri" panose="020F0502020204030204" pitchFamily="34" charset="0"/>
                <a:cs typeface="Calibri" panose="020F0502020204030204" pitchFamily="34" charset="0"/>
              </a:rPr>
              <a:t>Health Care Resources</a:t>
            </a:r>
            <a:r>
              <a:rPr lang="ru-RU" sz="1400" dirty="0">
                <a:solidFill>
                  <a:schemeClr val="bg1"/>
                </a:solidFill>
                <a:latin typeface="Calibri" panose="020F0502020204030204" pitchFamily="34" charset="0"/>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Категории вашего персонала (</a:t>
            </a:r>
            <a:r>
              <a:rPr lang="en-US" sz="1400" dirty="0">
                <a:solidFill>
                  <a:schemeClr val="bg1"/>
                </a:solidFill>
                <a:latin typeface="Calibri" panose="020F0502020204030204" pitchFamily="34" charset="0"/>
                <a:cs typeface="Calibri" panose="020F0502020204030204" pitchFamily="34" charset="0"/>
              </a:rPr>
              <a:t>Staff Categories</a:t>
            </a:r>
            <a:r>
              <a:rPr lang="ru-RU" sz="1400" dirty="0">
                <a:solidFill>
                  <a:schemeClr val="bg1"/>
                </a:solidFill>
                <a:latin typeface="Calibri" panose="020F0502020204030204" pitchFamily="34" charset="0"/>
                <a:cs typeface="Calibri" panose="020F0502020204030204" pitchFamily="34" charset="0"/>
              </a:rPr>
              <a:t>) уже определены</a:t>
            </a:r>
            <a:endParaRPr lang="en-US" sz="1400" dirty="0">
              <a:solidFill>
                <a:schemeClr val="bg1"/>
              </a:solidFill>
              <a:latin typeface="Calibri" panose="020F0502020204030204" pitchFamily="34" charset="0"/>
              <a:cs typeface="Calibri" panose="020F0502020204030204" pitchFamily="34" charset="0"/>
            </a:endParaRPr>
          </a:p>
          <a:p>
            <a:pPr marL="342900" indent="-342900">
              <a:lnSpc>
                <a:spcPct val="100000"/>
              </a:lnSpc>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Введите число сотрудников по каждой категории для каждого учреждения и структурного подразделения</a:t>
            </a:r>
            <a:r>
              <a:rPr lang="en-US" sz="1400" dirty="0">
                <a:solidFill>
                  <a:schemeClr val="bg1"/>
                </a:solidFill>
                <a:latin typeface="Calibri" panose="020F0502020204030204" pitchFamily="34" charset="0"/>
                <a:cs typeface="Calibri" panose="020F0502020204030204" pitchFamily="34" charset="0"/>
              </a:rPr>
              <a:t>. </a:t>
            </a:r>
            <a:r>
              <a:rPr lang="ru-RU" sz="1400" dirty="0">
                <a:solidFill>
                  <a:schemeClr val="bg1"/>
                </a:solidFill>
                <a:latin typeface="Calibri" panose="020F0502020204030204" pitchFamily="34" charset="0"/>
                <a:cs typeface="Calibri" panose="020F0502020204030204" pitchFamily="34" charset="0"/>
              </a:rPr>
              <a:t>Это указывается в «эквивалентах полной занятости» (</a:t>
            </a:r>
            <a:r>
              <a:rPr lang="ru-RU" sz="1400" dirty="0" err="1">
                <a:solidFill>
                  <a:schemeClr val="bg1"/>
                </a:solidFill>
                <a:latin typeface="Calibri" panose="020F0502020204030204" pitchFamily="34" charset="0"/>
                <a:cs typeface="Calibri" panose="020F0502020204030204" pitchFamily="34" charset="0"/>
              </a:rPr>
              <a:t>ЭПЗ</a:t>
            </a:r>
            <a:r>
              <a:rPr lang="ru-RU" sz="1400" dirty="0">
                <a:solidFill>
                  <a:schemeClr val="bg1"/>
                </a:solidFill>
                <a:latin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cs typeface="Calibri" panose="020F0502020204030204" pitchFamily="34" charset="0"/>
              </a:rPr>
              <a:t>.</a:t>
            </a: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Используйте общие числа внизу справа (не показаны) в этом листе для проверки правильности цифр.</a:t>
            </a:r>
            <a:endParaRPr lang="en-US" sz="1400" dirty="0">
              <a:solidFill>
                <a:schemeClr val="bg1"/>
              </a:solidFill>
              <a:latin typeface="Calibri" panose="020F0502020204030204" pitchFamily="34" charset="0"/>
              <a:cs typeface="Calibri" panose="020F0502020204030204" pitchFamily="34" charset="0"/>
            </a:endParaRPr>
          </a:p>
          <a:p>
            <a:pPr marL="342900" indent="-342900">
              <a:spcBef>
                <a:spcPts val="0"/>
              </a:spcBef>
              <a:spcAft>
                <a:spcPts val="600"/>
              </a:spcAft>
              <a:buFont typeface="+mj-lt"/>
              <a:buAutoNum type="arabicPeriod"/>
            </a:pPr>
            <a:r>
              <a:rPr lang="ru-RU" sz="1400" dirty="0">
                <a:solidFill>
                  <a:schemeClr val="bg1"/>
                </a:solidFill>
                <a:latin typeface="Calibri" panose="020F0502020204030204" pitchFamily="34" charset="0"/>
                <a:cs typeface="Calibri" panose="020F0502020204030204" pitchFamily="34" charset="0"/>
              </a:rPr>
              <a:t>Вернитесь в рабочий лист «Категории персонала» (</a:t>
            </a:r>
            <a:r>
              <a:rPr lang="en-US" sz="1400" dirty="0">
                <a:solidFill>
                  <a:schemeClr val="bg1"/>
                </a:solidFill>
                <a:latin typeface="Calibri" panose="020F0502020204030204" pitchFamily="34" charset="0"/>
                <a:cs typeface="Calibri" panose="020F0502020204030204" pitchFamily="34" charset="0"/>
              </a:rPr>
              <a:t>Staff Categories</a:t>
            </a:r>
            <a:r>
              <a:rPr lang="ru-RU" sz="1400" dirty="0">
                <a:solidFill>
                  <a:schemeClr val="bg1"/>
                </a:solidFill>
                <a:latin typeface="Calibri" panose="020F0502020204030204" pitchFamily="34" charset="0"/>
                <a:cs typeface="Calibri" panose="020F0502020204030204" pitchFamily="34" charset="0"/>
              </a:rPr>
              <a:t>) и убедитесь в правильности данных по категориям персонала</a:t>
            </a:r>
            <a:endParaRPr lang="en-US" sz="1400"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9</a:t>
            </a:fld>
            <a:endParaRPr lang="en-US"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341FC567-523C-4FEA-8CDA-3654F6C4634D}"/>
              </a:ext>
            </a:extLst>
          </p:cNvPr>
          <p:cNvSpPr/>
          <p:nvPr/>
        </p:nvSpPr>
        <p:spPr>
          <a:xfrm>
            <a:off x="3063423" y="1311577"/>
            <a:ext cx="1616732" cy="6079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11C5D453-F984-5048-ADB5-C867CAB340B7}"/>
              </a:ext>
            </a:extLst>
          </p:cNvPr>
          <p:cNvCxnSpPr>
            <a:cxnSpLocks/>
          </p:cNvCxnSpPr>
          <p:nvPr/>
        </p:nvCxnSpPr>
        <p:spPr>
          <a:xfrm>
            <a:off x="2841523" y="2418239"/>
            <a:ext cx="2546554" cy="525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E030A2A-6C1F-F647-B870-42344F288CA9}"/>
              </a:ext>
            </a:extLst>
          </p:cNvPr>
          <p:cNvCxnSpPr>
            <a:cxnSpLocks/>
          </p:cNvCxnSpPr>
          <p:nvPr/>
        </p:nvCxnSpPr>
        <p:spPr>
          <a:xfrm>
            <a:off x="2939845" y="3068543"/>
            <a:ext cx="3175823" cy="54972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62D089-1B0A-1244-8555-76E00482F8F4}"/>
              </a:ext>
            </a:extLst>
          </p:cNvPr>
          <p:cNvCxnSpPr>
            <a:cxnSpLocks/>
          </p:cNvCxnSpPr>
          <p:nvPr/>
        </p:nvCxnSpPr>
        <p:spPr>
          <a:xfrm>
            <a:off x="2133600" y="4729317"/>
            <a:ext cx="1818968" cy="1130709"/>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338064"/>
      </p:ext>
    </p:extLst>
  </p:cSld>
  <p:clrMapOvr>
    <a:masterClrMapping/>
  </p:clrMapOvr>
</p:sld>
</file>

<file path=ppt/theme/theme1.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O-ppt-template-16x9-ENG-Dark.pptx" id="{44AA733B-71EB-46F9-8C7D-EE77C877C297}" vid="{8B8E8D0A-EC65-4167-8B6E-626FF3508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DB27E50806848838E854E99034A00" ma:contentTypeVersion="11" ma:contentTypeDescription="Create a new document." ma:contentTypeScope="" ma:versionID="9ee817e79efe0b01a38f764c87909998">
  <xsd:schema xmlns:xsd="http://www.w3.org/2001/XMLSchema" xmlns:xs="http://www.w3.org/2001/XMLSchema" xmlns:p="http://schemas.microsoft.com/office/2006/metadata/properties" xmlns:ns2="995131ef-4b84-4a89-8ec0-1848db7ea1dd" xmlns:ns3="33fc9297-1dc9-4d84-ab5d-dd00c9b88de2" targetNamespace="http://schemas.microsoft.com/office/2006/metadata/properties" ma:root="true" ma:fieldsID="4b7dde1df45b52e947dd007ad9f66d29" ns2:_="" ns3:_="">
    <xsd:import namespace="995131ef-4b84-4a89-8ec0-1848db7ea1dd"/>
    <xsd:import namespace="33fc9297-1dc9-4d84-ab5d-dd00c9b88d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131ef-4b84-4a89-8ec0-1848db7ea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fc9297-1dc9-4d84-ab5d-dd00c9b88d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93C40-0F23-4276-92BE-A9436FD01A2A}"/>
</file>

<file path=customXml/itemProps2.xml><?xml version="1.0" encoding="utf-8"?>
<ds:datastoreItem xmlns:ds="http://schemas.openxmlformats.org/officeDocument/2006/customXml" ds:itemID="{5B40FC7D-9136-4D77-9568-0B193065B61C}">
  <ds:schemaRefs>
    <ds:schemaRef ds:uri="http://schemas.microsoft.com/sharepoint/v3/contenttype/forms"/>
  </ds:schemaRefs>
</ds:datastoreItem>
</file>

<file path=customXml/itemProps3.xml><?xml version="1.0" encoding="utf-8"?>
<ds:datastoreItem xmlns:ds="http://schemas.openxmlformats.org/officeDocument/2006/customXml" ds:itemID="{2176E29D-49F0-404E-8B82-B3F0081FF70A}">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9733e5a-5ef7-415c-80e3-a2618da45423"/>
    <ds:schemaRef ds:uri="http://schemas.microsoft.com/office/2006/documentManagement/types"/>
    <ds:schemaRef ds:uri="1f33b567-8934-4065-9424-365bd2493b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EURO-ppt-template-16x9-ENG-Dark</Template>
  <TotalTime>4319</TotalTime>
  <Words>3927</Words>
  <Application>Microsoft Office PowerPoint</Application>
  <PresentationFormat>On-screen Show (4:3)</PresentationFormat>
  <Paragraphs>252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3_Office Theme</vt:lpstr>
      <vt:lpstr>Руководство для пользователя программным средством оценки кадровых ресурсов  здравоохранения  для лечения больных Covid-19</vt:lpstr>
      <vt:lpstr>Для чего предназначен этот инструмент?</vt:lpstr>
      <vt:lpstr>PowerPoint Presentation</vt:lpstr>
      <vt:lpstr>Инструмент «Программное средство оценки кадровых ресурсов здравоохранения»</vt:lpstr>
      <vt:lpstr>Изучите справочные данные</vt:lpstr>
      <vt:lpstr>Определите категории вашего персонала</vt:lpstr>
      <vt:lpstr>Определите потребности для лечения больных (факультативно)</vt:lpstr>
      <vt:lpstr>Определите ваши лечебно-профилактические учреждения</vt:lpstr>
      <vt:lpstr>Определите ваши ресурсы для оказания медико-санитарной помощи</vt:lpstr>
      <vt:lpstr>Импортируйте данные из инструмента  Adappt (факультативно)</vt:lpstr>
      <vt:lpstr>Рабочий лист «Требуемый персонал» (Required Staff)</vt:lpstr>
      <vt:lpstr>Рабочий лист «Варианты стратегии» (Policy options)</vt:lpstr>
      <vt:lpstr>Рабочий лист «Сравнения» (Comparisons)</vt:lpstr>
      <vt:lpstr>Рабочий лист «Резкое увеличение числа больных» (Surge)</vt:lpstr>
      <vt:lpstr>Профессионально-квалификационная структура кадровых ресурсов</vt:lpstr>
      <vt:lpstr>Рабочий лист «Замещение ролей» (Role substitution)</vt:lpstr>
      <vt:lpstr>Рабочий лист «Профессионально-квалификационная структура кадровых ресурсов» (Skill mix)</vt:lpstr>
      <vt:lpstr>Обновления в будущем</vt:lpstr>
      <vt:lpstr>Дополнительная информация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Cris Scotter</dc:creator>
  <cp:lastModifiedBy>Cris Scotter</cp:lastModifiedBy>
  <cp:revision>132</cp:revision>
  <cp:lastPrinted>2020-04-08T15:55:58Z</cp:lastPrinted>
  <dcterms:created xsi:type="dcterms:W3CDTF">2020-04-01T15:17:54Z</dcterms:created>
  <dcterms:modified xsi:type="dcterms:W3CDTF">2020-05-06T09:04:41Z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0x01010037EDB27E50806848838E854E99034A00</vt:lpwstr>
  </property>
</Properties>
</file>